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1" r:id="rId16"/>
    <p:sldId id="270"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3" r:id="rId37"/>
    <p:sldId id="294" r:id="rId3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974A34-8A62-C007-C4C4-62ABF00011A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3A288AA7-1BFD-5744-F0CF-F076B1CF1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027524A-2843-0FEC-9B16-EB98E52B1A80}"/>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E2AF1D1E-9159-CD26-D5CC-7D4A2C37A21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F16D5A8-4F5C-4E82-DA08-02CB49DD6072}"/>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08514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77D07D-1546-9C9A-1DBF-AA3D4C085330}"/>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B1F93922-2DCD-0DF7-1BBC-884BDCA81957}"/>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DAD60F5-4247-403D-E46C-512FCE958743}"/>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7A14A444-578F-1902-A8DE-1555E554719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91F9D8E-D03C-03B2-C3F4-A37C63BFA3C0}"/>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134251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1C5E7A0-A5F2-4D00-27CE-E3A373EFF92B}"/>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429B59A-A7B4-9935-DD2B-19F716CD0C6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59F0567-E216-B09A-F6AB-9E457704DEFA}"/>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9A53F39D-A2F6-C1BD-676B-6D9305A16D2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DED0FEC-94F7-EE96-54D6-BFF7087FB033}"/>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27939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97B789-BFC0-CA6D-C2D0-BC4C9EFF733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F9F57BD-AA5C-4BF8-62F4-D1A91529781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8F141D5-086B-0A66-5401-E59130394FC6}"/>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3F5C128E-1786-201F-650A-81637D6D4C9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A1B8A5-0481-1650-2546-0E0B27DB3F5E}"/>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24711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9A3F92-4C9C-D08B-9CBB-1E982BA9A49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8B7A2CF-D7C4-F80E-EDD5-BA8768F03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1C603E8-5D42-3EFE-8463-51916F0377A5}"/>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C482053F-5FC5-CEB2-F723-7BB5B62634D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E2D2420-8947-B681-D43C-38F00EB7564C}"/>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4111119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DA8831-CB25-6383-BF48-2D03F439192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EFA0F15-90BE-0515-F618-2436197D728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5C24BC1-C0AB-2D3C-FBFD-10AC56F52843}"/>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AC5CF84-DFCA-F6AF-2EFD-87A94E2E57F4}"/>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6" name="頁尾版面配置區 5">
            <a:extLst>
              <a:ext uri="{FF2B5EF4-FFF2-40B4-BE49-F238E27FC236}">
                <a16:creationId xmlns:a16="http://schemas.microsoft.com/office/drawing/2014/main" id="{459DA163-B6A2-A190-6BDE-2ED7FAF68E5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1AFDEBC-668F-CB91-3319-416D1376DFC5}"/>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06817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7973C2-D211-D862-EB45-2F49F42260D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37E467C-3BAC-5610-A8ED-1D27BBBF0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90D9DDF-F2D3-79C6-CA84-BD62622B027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C2119D15-90FA-BD15-38C0-E883E6F7E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AFFE8518-D4D5-B93E-D903-A6B3E411876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FD8F0535-4A48-D43C-E3A4-F3CCCD6B95AD}"/>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8" name="頁尾版面配置區 7">
            <a:extLst>
              <a:ext uri="{FF2B5EF4-FFF2-40B4-BE49-F238E27FC236}">
                <a16:creationId xmlns:a16="http://schemas.microsoft.com/office/drawing/2014/main" id="{C31E5E2C-3363-DD4C-61EF-C891205D82D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755FC8DF-6927-823B-E066-A5AD8E8C311E}"/>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01143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9DA4EC-9DB4-6B92-CE09-A4026E2E28C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A9FE9227-2621-ED78-FB81-A550BEFF4A7A}"/>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4" name="頁尾版面配置區 3">
            <a:extLst>
              <a:ext uri="{FF2B5EF4-FFF2-40B4-BE49-F238E27FC236}">
                <a16:creationId xmlns:a16="http://schemas.microsoft.com/office/drawing/2014/main" id="{ECD293B1-8181-3B8C-34A6-2F2DEA04911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5B2BDDF-8F96-31AE-CF99-908556EA0B3B}"/>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992048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9CE2FD0-E1E9-A751-596E-2FE362C6324F}"/>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3" name="頁尾版面配置區 2">
            <a:extLst>
              <a:ext uri="{FF2B5EF4-FFF2-40B4-BE49-F238E27FC236}">
                <a16:creationId xmlns:a16="http://schemas.microsoft.com/office/drawing/2014/main" id="{CC51659F-2BCB-4D0A-E016-46329DB16CE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F1CA89C-EDE7-5505-6702-A75D91BFC839}"/>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60623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B0C222-8F40-A54D-6F75-882BABB9A7D0}"/>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2C54AE5C-AC79-F779-4260-E43D5D196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A79F6D19-EA11-ADA3-CA24-49D7218C76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BC4A06C-67E0-F105-186A-56A6DDCA61E5}"/>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6" name="頁尾版面配置區 5">
            <a:extLst>
              <a:ext uri="{FF2B5EF4-FFF2-40B4-BE49-F238E27FC236}">
                <a16:creationId xmlns:a16="http://schemas.microsoft.com/office/drawing/2014/main" id="{934CC17D-499F-D61F-1578-8E246773A45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DC02BFF-7009-1025-1E34-CC2BB4A102D9}"/>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395879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5DC890-729C-2590-C447-A96C6ACEBE2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D4FBD7F-F30B-B9BD-196F-FB339DAC3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8B8AB91-57EA-9E06-9B8E-E359A0385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B9D7017-B952-E0D4-37B3-99CF35856285}"/>
              </a:ext>
            </a:extLst>
          </p:cNvPr>
          <p:cNvSpPr>
            <a:spLocks noGrp="1"/>
          </p:cNvSpPr>
          <p:nvPr>
            <p:ph type="dt" sz="half" idx="10"/>
          </p:nvPr>
        </p:nvSpPr>
        <p:spPr/>
        <p:txBody>
          <a:bodyPr/>
          <a:lstStyle/>
          <a:p>
            <a:fld id="{BECA586A-2173-4631-B2CF-8847BCB825B9}" type="datetimeFigureOut">
              <a:rPr lang="zh-TW" altLang="en-US" smtClean="0"/>
              <a:t>2025/5/8</a:t>
            </a:fld>
            <a:endParaRPr lang="zh-TW" altLang="en-US"/>
          </a:p>
        </p:txBody>
      </p:sp>
      <p:sp>
        <p:nvSpPr>
          <p:cNvPr id="6" name="頁尾版面配置區 5">
            <a:extLst>
              <a:ext uri="{FF2B5EF4-FFF2-40B4-BE49-F238E27FC236}">
                <a16:creationId xmlns:a16="http://schemas.microsoft.com/office/drawing/2014/main" id="{76F44AAF-F500-D022-C332-6D1E094BA7C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CEB029E-7CFB-335E-80A7-F3AEE8279CE1}"/>
              </a:ext>
            </a:extLst>
          </p:cNvPr>
          <p:cNvSpPr>
            <a:spLocks noGrp="1"/>
          </p:cNvSpPr>
          <p:nvPr>
            <p:ph type="sldNum" sz="quarter" idx="12"/>
          </p:nvPr>
        </p:nvSpPr>
        <p:spPr/>
        <p:txBody>
          <a:body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256020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AD26DD2-11EF-5B17-A982-D02472D3B5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59113E8-0E62-D809-F72E-8A9C247F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2C6F382-4098-BF93-FADE-CB9BFC650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A586A-2173-4631-B2CF-8847BCB825B9}" type="datetimeFigureOut">
              <a:rPr lang="zh-TW" altLang="en-US" smtClean="0"/>
              <a:t>2025/5/8</a:t>
            </a:fld>
            <a:endParaRPr lang="zh-TW" altLang="en-US"/>
          </a:p>
        </p:txBody>
      </p:sp>
      <p:sp>
        <p:nvSpPr>
          <p:cNvPr id="5" name="頁尾版面配置區 4">
            <a:extLst>
              <a:ext uri="{FF2B5EF4-FFF2-40B4-BE49-F238E27FC236}">
                <a16:creationId xmlns:a16="http://schemas.microsoft.com/office/drawing/2014/main" id="{B210F0DA-3A36-8480-36B6-E404947E07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E94AB3C-D753-682E-E794-04EA7D8F0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8F263-1D3E-4C6B-9C99-3992D73EBFDE}" type="slidenum">
              <a:rPr lang="zh-TW" altLang="en-US" smtClean="0"/>
              <a:t>‹#›</a:t>
            </a:fld>
            <a:endParaRPr lang="zh-TW" altLang="en-US"/>
          </a:p>
        </p:txBody>
      </p:sp>
    </p:spTree>
    <p:extLst>
      <p:ext uri="{BB962C8B-B14F-4D97-AF65-F5344CB8AC3E}">
        <p14:creationId xmlns:p14="http://schemas.microsoft.com/office/powerpoint/2010/main" val="368952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25E35C-753C-1C7F-22FE-E8984AEAF640}"/>
              </a:ext>
            </a:extLst>
          </p:cNvPr>
          <p:cNvSpPr>
            <a:spLocks noGrp="1"/>
          </p:cNvSpPr>
          <p:nvPr>
            <p:ph type="ctrTitle"/>
          </p:nvPr>
        </p:nvSpPr>
        <p:spPr/>
        <p:txBody>
          <a:bodyPr>
            <a:normAutofit/>
          </a:bodyPr>
          <a:lstStyle/>
          <a:p>
            <a:r>
              <a:rPr lang="zh-TW" altLang="en-US" sz="4400" dirty="0">
                <a:latin typeface="標楷體" panose="03000509000000000000" pitchFamily="65" charset="-120"/>
                <a:ea typeface="標楷體" panose="03000509000000000000" pitchFamily="65" charset="-120"/>
              </a:rPr>
              <a:t>生成式</a:t>
            </a:r>
            <a:r>
              <a:rPr lang="en-US" altLang="zh-TW" sz="4400" dirty="0">
                <a:latin typeface="標楷體" panose="03000509000000000000" pitchFamily="65" charset="-120"/>
                <a:ea typeface="標楷體" panose="03000509000000000000" pitchFamily="65" charset="-120"/>
              </a:rPr>
              <a:t>AI</a:t>
            </a:r>
            <a:r>
              <a:rPr lang="zh-TW" altLang="en-US" sz="4400" dirty="0">
                <a:latin typeface="標楷體" panose="03000509000000000000" pitchFamily="65" charset="-120"/>
                <a:ea typeface="標楷體" panose="03000509000000000000" pitchFamily="65" charset="-120"/>
              </a:rPr>
              <a:t>技術與數位行銷人才養成班</a:t>
            </a:r>
            <a:br>
              <a:rPr lang="en-US" altLang="zh-TW" dirty="0">
                <a:latin typeface="標楷體" panose="03000509000000000000" pitchFamily="65" charset="-120"/>
                <a:ea typeface="標楷體" panose="03000509000000000000" pitchFamily="65" charset="-120"/>
              </a:rPr>
            </a:br>
            <a:r>
              <a:rPr lang="zh-TW" altLang="en-US" dirty="0">
                <a:latin typeface="標楷體" panose="03000509000000000000" pitchFamily="65" charset="-120"/>
                <a:ea typeface="標楷體" panose="03000509000000000000" pitchFamily="65" charset="-120"/>
              </a:rPr>
              <a:t>人工智慧概論</a:t>
            </a:r>
          </a:p>
        </p:txBody>
      </p:sp>
      <p:sp>
        <p:nvSpPr>
          <p:cNvPr id="3" name="副標題 2">
            <a:extLst>
              <a:ext uri="{FF2B5EF4-FFF2-40B4-BE49-F238E27FC236}">
                <a16:creationId xmlns:a16="http://schemas.microsoft.com/office/drawing/2014/main" id="{98D3C208-F2A5-BE47-F4AE-6CBEADAA0872}"/>
              </a:ext>
            </a:extLst>
          </p:cNvPr>
          <p:cNvSpPr>
            <a:spLocks noGrp="1"/>
          </p:cNvSpPr>
          <p:nvPr>
            <p:ph type="subTitle" idx="1"/>
          </p:nvPr>
        </p:nvSpPr>
        <p:spPr/>
        <p:txBody>
          <a:bodyPr/>
          <a:lstStyle/>
          <a:p>
            <a:r>
              <a:rPr lang="zh-TW" altLang="en-US" dirty="0">
                <a:latin typeface="標楷體" panose="03000509000000000000" pitchFamily="65" charset="-120"/>
                <a:ea typeface="標楷體" panose="03000509000000000000" pitchFamily="65" charset="-120"/>
              </a:rPr>
              <a:t>謝欽旭</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國立高雄科技大學電子工程系</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2025</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8853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C14C80-53F6-0040-53DF-6D3D6B5A3DF4}"/>
              </a:ext>
            </a:extLst>
          </p:cNvPr>
          <p:cNvSpPr>
            <a:spLocks noGrp="1"/>
          </p:cNvSpPr>
          <p:nvPr>
            <p:ph type="title"/>
          </p:nvPr>
        </p:nvSpPr>
        <p:spPr/>
        <p:txBody>
          <a:bodyPr/>
          <a:lstStyle/>
          <a:p>
            <a:r>
              <a:rPr lang="en-US" altLang="zh-TW" dirty="0"/>
              <a:t>TYPES OF DATA - CLASSIFICATION</a:t>
            </a:r>
            <a:endParaRPr lang="zh-TW" altLang="en-US" dirty="0"/>
          </a:p>
        </p:txBody>
      </p:sp>
      <p:sp>
        <p:nvSpPr>
          <p:cNvPr id="3" name="內容版面配置區 2">
            <a:extLst>
              <a:ext uri="{FF2B5EF4-FFF2-40B4-BE49-F238E27FC236}">
                <a16:creationId xmlns:a16="http://schemas.microsoft.com/office/drawing/2014/main" id="{38F9CF3D-ADF2-C6B1-B049-3018C2515A6F}"/>
              </a:ext>
            </a:extLst>
          </p:cNvPr>
          <p:cNvSpPr>
            <a:spLocks noGrp="1"/>
          </p:cNvSpPr>
          <p:nvPr>
            <p:ph sz="half" idx="1"/>
          </p:nvPr>
        </p:nvSpPr>
        <p:spPr/>
        <p:txBody>
          <a:bodyPr>
            <a:normAutofit/>
          </a:bodyPr>
          <a:lstStyle/>
          <a:p>
            <a:r>
              <a:rPr lang="en-US" altLang="zh-TW" dirty="0"/>
              <a:t>An algorithm that assigns labels to items and then sorts them into categories, or "classes," is known as a "classifier."</a:t>
            </a:r>
          </a:p>
          <a:p>
            <a:r>
              <a:rPr lang="en-US" altLang="zh-TW" dirty="0"/>
              <a:t>Through a process of supervised learning, Als are taught to classify items using a labeled training data set.</a:t>
            </a:r>
            <a:endParaRPr lang="zh-TW" altLang="en-US" dirty="0"/>
          </a:p>
        </p:txBody>
      </p:sp>
      <p:pic>
        <p:nvPicPr>
          <p:cNvPr id="6" name="內容版面配置區 5">
            <a:extLst>
              <a:ext uri="{FF2B5EF4-FFF2-40B4-BE49-F238E27FC236}">
                <a16:creationId xmlns:a16="http://schemas.microsoft.com/office/drawing/2014/main" id="{5E1FCD7B-4E2D-ED01-4B30-13A0BF61DB05}"/>
              </a:ext>
            </a:extLst>
          </p:cNvPr>
          <p:cNvPicPr>
            <a:picLocks noGrp="1" noChangeAspect="1"/>
          </p:cNvPicPr>
          <p:nvPr>
            <p:ph sz="half" idx="2"/>
          </p:nvPr>
        </p:nvPicPr>
        <p:blipFill>
          <a:blip r:embed="rId2"/>
          <a:stretch>
            <a:fillRect/>
          </a:stretch>
        </p:blipFill>
        <p:spPr>
          <a:xfrm>
            <a:off x="6587331" y="1825625"/>
            <a:ext cx="4351338" cy="4351338"/>
          </a:xfrm>
        </p:spPr>
      </p:pic>
    </p:spTree>
    <p:extLst>
      <p:ext uri="{BB962C8B-B14F-4D97-AF65-F5344CB8AC3E}">
        <p14:creationId xmlns:p14="http://schemas.microsoft.com/office/powerpoint/2010/main" val="131665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F7172-ABFA-4D91-D761-0CAD27A62F3C}"/>
              </a:ext>
            </a:extLst>
          </p:cNvPr>
          <p:cNvSpPr>
            <a:spLocks noGrp="1"/>
          </p:cNvSpPr>
          <p:nvPr>
            <p:ph type="title"/>
          </p:nvPr>
        </p:nvSpPr>
        <p:spPr/>
        <p:txBody>
          <a:bodyPr/>
          <a:lstStyle/>
          <a:p>
            <a:r>
              <a:rPr lang="en-US" altLang="zh-TW" dirty="0"/>
              <a:t>THE LINE OF BEST FIT - REGRESSION</a:t>
            </a:r>
            <a:endParaRPr lang="zh-TW" altLang="en-US" dirty="0"/>
          </a:p>
        </p:txBody>
      </p:sp>
      <p:sp>
        <p:nvSpPr>
          <p:cNvPr id="3" name="內容版面配置區 2">
            <a:extLst>
              <a:ext uri="{FF2B5EF4-FFF2-40B4-BE49-F238E27FC236}">
                <a16:creationId xmlns:a16="http://schemas.microsoft.com/office/drawing/2014/main" id="{0503C8BC-D150-6EBB-14B7-90DF47C82C05}"/>
              </a:ext>
            </a:extLst>
          </p:cNvPr>
          <p:cNvSpPr>
            <a:spLocks noGrp="1"/>
          </p:cNvSpPr>
          <p:nvPr>
            <p:ph sz="half" idx="1"/>
          </p:nvPr>
        </p:nvSpPr>
        <p:spPr/>
        <p:txBody>
          <a:bodyPr>
            <a:normAutofit fontScale="92500" lnSpcReduction="20000"/>
          </a:bodyPr>
          <a:lstStyle/>
          <a:p>
            <a:r>
              <a:rPr lang="en-US" altLang="zh-TW" dirty="0"/>
              <a:t>Regression analysis is a machine-learning process in which an algorithm is used to predict the behavior of one or more variables depending on the value of another variable.</a:t>
            </a:r>
          </a:p>
          <a:p>
            <a:r>
              <a:rPr lang="en-US" altLang="zh-TW" dirty="0"/>
              <a:t>It is used in many supervised learning applications, particularly those that are designed to find causal relationships between several variables.</a:t>
            </a:r>
          </a:p>
          <a:p>
            <a:r>
              <a:rPr lang="en-US" altLang="zh-TW" dirty="0"/>
              <a:t>"Linear regression" is the most common form of regression analysis</a:t>
            </a:r>
            <a:endParaRPr lang="zh-TW" altLang="en-US" dirty="0"/>
          </a:p>
        </p:txBody>
      </p:sp>
      <p:pic>
        <p:nvPicPr>
          <p:cNvPr id="6" name="內容版面配置區 5">
            <a:extLst>
              <a:ext uri="{FF2B5EF4-FFF2-40B4-BE49-F238E27FC236}">
                <a16:creationId xmlns:a16="http://schemas.microsoft.com/office/drawing/2014/main" id="{FC057150-088B-2ECF-F487-3101EA323E51}"/>
              </a:ext>
            </a:extLst>
          </p:cNvPr>
          <p:cNvPicPr>
            <a:picLocks noGrp="1" noChangeAspect="1"/>
          </p:cNvPicPr>
          <p:nvPr>
            <p:ph sz="half" idx="2"/>
          </p:nvPr>
        </p:nvPicPr>
        <p:blipFill>
          <a:blip r:embed="rId2"/>
          <a:stretch>
            <a:fillRect/>
          </a:stretch>
        </p:blipFill>
        <p:spPr>
          <a:xfrm>
            <a:off x="6172200" y="2323873"/>
            <a:ext cx="5181600" cy="3354842"/>
          </a:xfrm>
        </p:spPr>
      </p:pic>
    </p:spTree>
    <p:extLst>
      <p:ext uri="{BB962C8B-B14F-4D97-AF65-F5344CB8AC3E}">
        <p14:creationId xmlns:p14="http://schemas.microsoft.com/office/powerpoint/2010/main" val="1305736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4A5671-9BF8-3A74-0C67-96B5A5711AFB}"/>
              </a:ext>
            </a:extLst>
          </p:cNvPr>
          <p:cNvSpPr>
            <a:spLocks noGrp="1"/>
          </p:cNvSpPr>
          <p:nvPr>
            <p:ph type="title"/>
          </p:nvPr>
        </p:nvSpPr>
        <p:spPr/>
        <p:txBody>
          <a:bodyPr/>
          <a:lstStyle/>
          <a:p>
            <a:r>
              <a:rPr lang="en-US" altLang="zh-TW" dirty="0"/>
              <a:t>GROUPING DATA - CLUSTERING</a:t>
            </a:r>
            <a:endParaRPr lang="zh-TW" altLang="en-US" dirty="0"/>
          </a:p>
        </p:txBody>
      </p:sp>
      <p:sp>
        <p:nvSpPr>
          <p:cNvPr id="3" name="內容版面配置區 2">
            <a:extLst>
              <a:ext uri="{FF2B5EF4-FFF2-40B4-BE49-F238E27FC236}">
                <a16:creationId xmlns:a16="http://schemas.microsoft.com/office/drawing/2014/main" id="{FAC5E908-4AF7-A372-6708-EC06842FE1AD}"/>
              </a:ext>
            </a:extLst>
          </p:cNvPr>
          <p:cNvSpPr>
            <a:spLocks noGrp="1"/>
          </p:cNvSpPr>
          <p:nvPr>
            <p:ph sz="half" idx="1"/>
          </p:nvPr>
        </p:nvSpPr>
        <p:spPr/>
        <p:txBody>
          <a:bodyPr>
            <a:normAutofit/>
          </a:bodyPr>
          <a:lstStyle/>
          <a:p>
            <a:r>
              <a:rPr lang="en-US" altLang="zh-TW" dirty="0"/>
              <a:t>Clustering is the process of dividing a data set into a number of groups based on commonly shared features.</a:t>
            </a:r>
          </a:p>
          <a:p>
            <a:r>
              <a:rPr lang="en-US" altLang="zh-TW" dirty="0"/>
              <a:t>It is an unsupervised machine-learning technique, which means that it is performed by Als on raw, unlabeled training data sets.</a:t>
            </a:r>
            <a:endParaRPr lang="zh-TW" altLang="en-US" dirty="0"/>
          </a:p>
        </p:txBody>
      </p:sp>
      <p:pic>
        <p:nvPicPr>
          <p:cNvPr id="6" name="內容版面配置區 5">
            <a:extLst>
              <a:ext uri="{FF2B5EF4-FFF2-40B4-BE49-F238E27FC236}">
                <a16:creationId xmlns:a16="http://schemas.microsoft.com/office/drawing/2014/main" id="{B9CF4EEA-F6D4-858B-0586-731D9F475EE9}"/>
              </a:ext>
            </a:extLst>
          </p:cNvPr>
          <p:cNvPicPr>
            <a:picLocks noGrp="1" noChangeAspect="1"/>
          </p:cNvPicPr>
          <p:nvPr>
            <p:ph sz="half" idx="2"/>
          </p:nvPr>
        </p:nvPicPr>
        <p:blipFill>
          <a:blip r:embed="rId2"/>
          <a:stretch>
            <a:fillRect/>
          </a:stretch>
        </p:blipFill>
        <p:spPr>
          <a:xfrm>
            <a:off x="6537233" y="1825625"/>
            <a:ext cx="4451533" cy="4351338"/>
          </a:xfrm>
        </p:spPr>
      </p:pic>
    </p:spTree>
    <p:extLst>
      <p:ext uri="{BB962C8B-B14F-4D97-AF65-F5344CB8AC3E}">
        <p14:creationId xmlns:p14="http://schemas.microsoft.com/office/powerpoint/2010/main" val="2582923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CD9C20-6C78-1262-D2B3-F4CDD45C8A0B}"/>
              </a:ext>
            </a:extLst>
          </p:cNvPr>
          <p:cNvSpPr>
            <a:spLocks noGrp="1"/>
          </p:cNvSpPr>
          <p:nvPr>
            <p:ph type="title"/>
          </p:nvPr>
        </p:nvSpPr>
        <p:spPr/>
        <p:txBody>
          <a:bodyPr/>
          <a:lstStyle/>
          <a:p>
            <a:r>
              <a:rPr lang="en-US" altLang="zh-TW" dirty="0"/>
              <a:t>THE ODD ONE OUT - ANOMALY DETECTION</a:t>
            </a:r>
            <a:endParaRPr lang="zh-TW" altLang="en-US" dirty="0"/>
          </a:p>
        </p:txBody>
      </p:sp>
      <p:sp>
        <p:nvSpPr>
          <p:cNvPr id="3" name="內容版面配置區 2">
            <a:extLst>
              <a:ext uri="{FF2B5EF4-FFF2-40B4-BE49-F238E27FC236}">
                <a16:creationId xmlns:a16="http://schemas.microsoft.com/office/drawing/2014/main" id="{A13337AF-10AF-E417-85E9-F3E80D964B28}"/>
              </a:ext>
            </a:extLst>
          </p:cNvPr>
          <p:cNvSpPr>
            <a:spLocks noGrp="1"/>
          </p:cNvSpPr>
          <p:nvPr>
            <p:ph sz="half" idx="1"/>
          </p:nvPr>
        </p:nvSpPr>
        <p:spPr/>
        <p:txBody>
          <a:bodyPr>
            <a:normAutofit fontScale="85000" lnSpcReduction="20000"/>
          </a:bodyPr>
          <a:lstStyle/>
          <a:p>
            <a:r>
              <a:rPr lang="en-US" altLang="zh-TW" dirty="0"/>
              <a:t>Anomaly detection is the process of identifying unusual (or "anomalous") data in a data set.</a:t>
            </a:r>
          </a:p>
          <a:p>
            <a:r>
              <a:rPr lang="en-US" altLang="zh-TW" dirty="0"/>
              <a:t>That is to say that the Al looks for items that do not fit a particular pattern or model built from its training data.</a:t>
            </a:r>
          </a:p>
          <a:p>
            <a:r>
              <a:rPr lang="en-US" altLang="zh-TW" dirty="0"/>
              <a:t>Many anomalies are caused by mistakes in the data, such as incorrectly inputted units, or an inconsistency in the type of measurement used.</a:t>
            </a:r>
          </a:p>
          <a:p>
            <a:r>
              <a:rPr lang="en-US" altLang="zh-TW" dirty="0"/>
              <a:t>However, anomalies can also draw attention to serious problems that lie outside the data set.</a:t>
            </a:r>
            <a:endParaRPr lang="zh-TW" altLang="en-US" dirty="0"/>
          </a:p>
        </p:txBody>
      </p:sp>
      <p:pic>
        <p:nvPicPr>
          <p:cNvPr id="6" name="內容版面配置區 5">
            <a:extLst>
              <a:ext uri="{FF2B5EF4-FFF2-40B4-BE49-F238E27FC236}">
                <a16:creationId xmlns:a16="http://schemas.microsoft.com/office/drawing/2014/main" id="{D2F3B5C8-7515-D6CA-D703-98E6F8A396AC}"/>
              </a:ext>
            </a:extLst>
          </p:cNvPr>
          <p:cNvPicPr>
            <a:picLocks noGrp="1" noChangeAspect="1"/>
          </p:cNvPicPr>
          <p:nvPr>
            <p:ph sz="half" idx="2"/>
          </p:nvPr>
        </p:nvPicPr>
        <p:blipFill>
          <a:blip r:embed="rId2"/>
          <a:stretch>
            <a:fillRect/>
          </a:stretch>
        </p:blipFill>
        <p:spPr>
          <a:xfrm>
            <a:off x="6172200" y="2251467"/>
            <a:ext cx="5181600" cy="3499654"/>
          </a:xfrm>
        </p:spPr>
      </p:pic>
    </p:spTree>
    <p:extLst>
      <p:ext uri="{BB962C8B-B14F-4D97-AF65-F5344CB8AC3E}">
        <p14:creationId xmlns:p14="http://schemas.microsoft.com/office/powerpoint/2010/main" val="3976095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09A976-2F81-6AFD-8952-556680886E7D}"/>
              </a:ext>
            </a:extLst>
          </p:cNvPr>
          <p:cNvSpPr>
            <a:spLocks noGrp="1"/>
          </p:cNvSpPr>
          <p:nvPr>
            <p:ph type="title"/>
          </p:nvPr>
        </p:nvSpPr>
        <p:spPr/>
        <p:txBody>
          <a:bodyPr/>
          <a:lstStyle/>
          <a:p>
            <a:r>
              <a:rPr lang="en-US" altLang="zh-TW" dirty="0"/>
              <a:t>THE MOST LIKELY OUTCOME? - PREDICTIONS</a:t>
            </a:r>
            <a:endParaRPr lang="zh-TW" altLang="en-US" dirty="0"/>
          </a:p>
        </p:txBody>
      </p:sp>
      <p:sp>
        <p:nvSpPr>
          <p:cNvPr id="3" name="內容版面配置區 2">
            <a:extLst>
              <a:ext uri="{FF2B5EF4-FFF2-40B4-BE49-F238E27FC236}">
                <a16:creationId xmlns:a16="http://schemas.microsoft.com/office/drawing/2014/main" id="{45BA8824-3681-BA62-149D-833F39C84982}"/>
              </a:ext>
            </a:extLst>
          </p:cNvPr>
          <p:cNvSpPr>
            <a:spLocks noGrp="1"/>
          </p:cNvSpPr>
          <p:nvPr>
            <p:ph sz="half" idx="1"/>
          </p:nvPr>
        </p:nvSpPr>
        <p:spPr/>
        <p:txBody>
          <a:bodyPr/>
          <a:lstStyle/>
          <a:p>
            <a:r>
              <a:rPr lang="en-US" altLang="zh-TW" dirty="0"/>
              <a:t>Machine-learning models can make predictions by analyzing patterns in historical data.</a:t>
            </a:r>
          </a:p>
          <a:p>
            <a:r>
              <a:rPr lang="en-US" altLang="zh-TW" dirty="0"/>
              <a:t>In Al, a prediction is the output from a model that forecasts the chances of a particular outcome.</a:t>
            </a:r>
            <a:endParaRPr lang="zh-TW" altLang="en-US" dirty="0"/>
          </a:p>
        </p:txBody>
      </p:sp>
      <p:sp>
        <p:nvSpPr>
          <p:cNvPr id="4" name="內容版面配置區 3">
            <a:extLst>
              <a:ext uri="{FF2B5EF4-FFF2-40B4-BE49-F238E27FC236}">
                <a16:creationId xmlns:a16="http://schemas.microsoft.com/office/drawing/2014/main" id="{2FF4BDF8-920F-BDFC-5B2E-27C7A9FF556B}"/>
              </a:ext>
            </a:extLst>
          </p:cNvPr>
          <p:cNvSpPr>
            <a:spLocks noGrp="1"/>
          </p:cNvSpPr>
          <p:nvPr>
            <p:ph sz="half" idx="2"/>
          </p:nvPr>
        </p:nvSpPr>
        <p:spPr/>
        <p:txBody>
          <a:bodyPr/>
          <a:lstStyle/>
          <a:p>
            <a:r>
              <a:rPr lang="en-US" altLang="zh-TW" dirty="0"/>
              <a:t>Al does not always involve anticipating a future event It can also be used to make "guesses" about events in the past and present.</a:t>
            </a:r>
            <a:endParaRPr lang="zh-TW" altLang="en-US" dirty="0"/>
          </a:p>
        </p:txBody>
      </p:sp>
    </p:spTree>
    <p:extLst>
      <p:ext uri="{BB962C8B-B14F-4D97-AF65-F5344CB8AC3E}">
        <p14:creationId xmlns:p14="http://schemas.microsoft.com/office/powerpoint/2010/main" val="405379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F34402-6CC9-2C73-75B5-EFD0A402918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FEF9E308-B9BC-9377-086F-E4403C796690}"/>
              </a:ext>
            </a:extLst>
          </p:cNvPr>
          <p:cNvPicPr>
            <a:picLocks noGrp="1" noChangeAspect="1"/>
          </p:cNvPicPr>
          <p:nvPr>
            <p:ph idx="1"/>
          </p:nvPr>
        </p:nvPicPr>
        <p:blipFill>
          <a:blip r:embed="rId2"/>
          <a:stretch>
            <a:fillRect/>
          </a:stretch>
        </p:blipFill>
        <p:spPr>
          <a:xfrm>
            <a:off x="3351649" y="1825625"/>
            <a:ext cx="5488702" cy="4351338"/>
          </a:xfrm>
        </p:spPr>
      </p:pic>
    </p:spTree>
    <p:extLst>
      <p:ext uri="{BB962C8B-B14F-4D97-AF65-F5344CB8AC3E}">
        <p14:creationId xmlns:p14="http://schemas.microsoft.com/office/powerpoint/2010/main" val="3011205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A6B15B-2CD8-C6D6-F27B-3C35A0030AD1}"/>
              </a:ext>
            </a:extLst>
          </p:cNvPr>
          <p:cNvSpPr>
            <a:spLocks noGrp="1"/>
          </p:cNvSpPr>
          <p:nvPr>
            <p:ph type="title"/>
          </p:nvPr>
        </p:nvSpPr>
        <p:spPr/>
        <p:txBody>
          <a:bodyPr/>
          <a:lstStyle/>
          <a:p>
            <a:r>
              <a:rPr lang="en-US" altLang="zh-TW" dirty="0"/>
              <a:t>MACHINE LEARNING WITH "LABELED" DATA - SUPERVISED LEARNING</a:t>
            </a:r>
            <a:endParaRPr lang="zh-TW" altLang="en-US" dirty="0"/>
          </a:p>
        </p:txBody>
      </p:sp>
      <p:sp>
        <p:nvSpPr>
          <p:cNvPr id="3" name="內容版面配置區 2">
            <a:extLst>
              <a:ext uri="{FF2B5EF4-FFF2-40B4-BE49-F238E27FC236}">
                <a16:creationId xmlns:a16="http://schemas.microsoft.com/office/drawing/2014/main" id="{EAB8A089-9407-8C61-DD7E-C45AD691F7B0}"/>
              </a:ext>
            </a:extLst>
          </p:cNvPr>
          <p:cNvSpPr>
            <a:spLocks noGrp="1"/>
          </p:cNvSpPr>
          <p:nvPr>
            <p:ph sz="half" idx="1"/>
          </p:nvPr>
        </p:nvSpPr>
        <p:spPr/>
        <p:txBody>
          <a:bodyPr>
            <a:normAutofit lnSpcReduction="10000"/>
          </a:bodyPr>
          <a:lstStyle/>
          <a:p>
            <a:r>
              <a:rPr lang="en-US" altLang="zh-TW" dirty="0"/>
              <a:t>Supervised learning is a type of machine learning in which an Al is trained using a "labeled" training data set.</a:t>
            </a:r>
          </a:p>
          <a:p>
            <a:r>
              <a:rPr lang="en-US" altLang="zh-TW" dirty="0"/>
              <a:t>Input and output data is labeled by a human so that the Al can learn the relationship between them.</a:t>
            </a:r>
          </a:p>
          <a:p>
            <a:r>
              <a:rPr lang="en-US" altLang="zh-TW" dirty="0"/>
              <a:t>The inputs, outputs, and the rule that relates them are collectively known as a "function". </a:t>
            </a:r>
          </a:p>
          <a:p>
            <a:endParaRPr lang="zh-TW" altLang="en-US" dirty="0"/>
          </a:p>
        </p:txBody>
      </p:sp>
      <p:sp>
        <p:nvSpPr>
          <p:cNvPr id="4" name="內容版面配置區 3">
            <a:extLst>
              <a:ext uri="{FF2B5EF4-FFF2-40B4-BE49-F238E27FC236}">
                <a16:creationId xmlns:a16="http://schemas.microsoft.com/office/drawing/2014/main" id="{6336A18E-D460-DB4D-DA2C-1EF11D7AA18E}"/>
              </a:ext>
            </a:extLst>
          </p:cNvPr>
          <p:cNvSpPr>
            <a:spLocks noGrp="1"/>
          </p:cNvSpPr>
          <p:nvPr>
            <p:ph sz="half" idx="2"/>
          </p:nvPr>
        </p:nvSpPr>
        <p:spPr/>
        <p:txBody>
          <a:bodyPr>
            <a:normAutofit lnSpcReduction="10000"/>
          </a:bodyPr>
          <a:lstStyle/>
          <a:p>
            <a:r>
              <a:rPr lang="en-US" altLang="zh-TW" dirty="0"/>
              <a:t>During training, are adjusted to make the function fit the training data.</a:t>
            </a:r>
          </a:p>
          <a:p>
            <a:r>
              <a:rPr lang="en-US" altLang="zh-TW" dirty="0"/>
              <a:t>The resulting function can be used to predict outputs based on new inputs.</a:t>
            </a:r>
          </a:p>
          <a:p>
            <a:r>
              <a:rPr lang="en-US" altLang="zh-TW" dirty="0"/>
              <a:t>Supervised learning can be used for classification and regression.</a:t>
            </a:r>
            <a:endParaRPr lang="zh-TW" altLang="en-US" dirty="0"/>
          </a:p>
        </p:txBody>
      </p:sp>
    </p:spTree>
    <p:extLst>
      <p:ext uri="{BB962C8B-B14F-4D97-AF65-F5344CB8AC3E}">
        <p14:creationId xmlns:p14="http://schemas.microsoft.com/office/powerpoint/2010/main" val="1386310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3C16C2-5EB9-B968-ECD0-EF074CE4A7C4}"/>
              </a:ext>
            </a:extLst>
          </p:cNvPr>
          <p:cNvSpPr>
            <a:spLocks noGrp="1"/>
          </p:cNvSpPr>
          <p:nvPr>
            <p:ph type="title"/>
          </p:nvPr>
        </p:nvSpPr>
        <p:spPr/>
        <p:txBody>
          <a:bodyPr/>
          <a:lstStyle/>
          <a:p>
            <a:endParaRPr lang="zh-TW" altLang="en-US"/>
          </a:p>
        </p:txBody>
      </p:sp>
      <p:pic>
        <p:nvPicPr>
          <p:cNvPr id="9" name="內容版面配置區 8">
            <a:extLst>
              <a:ext uri="{FF2B5EF4-FFF2-40B4-BE49-F238E27FC236}">
                <a16:creationId xmlns:a16="http://schemas.microsoft.com/office/drawing/2014/main" id="{0FA5D7ED-C59B-C7E1-DDEA-0776AABACC8B}"/>
              </a:ext>
            </a:extLst>
          </p:cNvPr>
          <p:cNvPicPr>
            <a:picLocks noGrp="1" noChangeAspect="1"/>
          </p:cNvPicPr>
          <p:nvPr>
            <p:ph idx="1"/>
          </p:nvPr>
        </p:nvPicPr>
        <p:blipFill>
          <a:blip r:embed="rId2"/>
          <a:stretch>
            <a:fillRect/>
          </a:stretch>
        </p:blipFill>
        <p:spPr>
          <a:xfrm>
            <a:off x="2888656" y="1825625"/>
            <a:ext cx="6414687" cy="4351338"/>
          </a:xfrm>
        </p:spPr>
      </p:pic>
    </p:spTree>
    <p:extLst>
      <p:ext uri="{BB962C8B-B14F-4D97-AF65-F5344CB8AC3E}">
        <p14:creationId xmlns:p14="http://schemas.microsoft.com/office/powerpoint/2010/main" val="3457889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280C0CB-29DB-34EE-BE0B-F86B682FF32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D7D11449-52EF-0973-A8F2-8659F5290EF8}"/>
              </a:ext>
            </a:extLst>
          </p:cNvPr>
          <p:cNvSpPr>
            <a:spLocks noGrp="1"/>
          </p:cNvSpPr>
          <p:nvPr>
            <p:ph sz="half" idx="1"/>
          </p:nvPr>
        </p:nvSpPr>
        <p:spPr/>
        <p:txBody>
          <a:bodyPr>
            <a:normAutofit fontScale="92500" lnSpcReduction="10000"/>
          </a:bodyPr>
          <a:lstStyle/>
          <a:p>
            <a:r>
              <a:rPr lang="en-US" altLang="zh-TW" dirty="0"/>
              <a:t>Unsupervised learning is used to discover hidden structures in raw, unlabeled data sets. </a:t>
            </a:r>
          </a:p>
          <a:p>
            <a:r>
              <a:rPr lang="en-US" altLang="zh-TW" dirty="0"/>
              <a:t>Although Als do not understand the relevance of these structures, they may still have real-world meaning.</a:t>
            </a:r>
          </a:p>
          <a:p>
            <a:r>
              <a:rPr lang="en-US" altLang="zh-TW" dirty="0"/>
              <a:t>This approach is useful in the early stages of data mining, to find patterns in large, unlabeled data sets, which can then be subject to human interpretation.</a:t>
            </a:r>
          </a:p>
        </p:txBody>
      </p:sp>
      <p:pic>
        <p:nvPicPr>
          <p:cNvPr id="5" name="內容版面配置區 4">
            <a:extLst>
              <a:ext uri="{FF2B5EF4-FFF2-40B4-BE49-F238E27FC236}">
                <a16:creationId xmlns:a16="http://schemas.microsoft.com/office/drawing/2014/main" id="{15C3B2AF-8362-CF97-D634-EA2AE1075701}"/>
              </a:ext>
            </a:extLst>
          </p:cNvPr>
          <p:cNvPicPr>
            <a:picLocks noGrp="1" noChangeAspect="1"/>
          </p:cNvPicPr>
          <p:nvPr>
            <p:ph sz="half" idx="2"/>
          </p:nvPr>
        </p:nvPicPr>
        <p:blipFill>
          <a:blip r:embed="rId2"/>
          <a:stretch>
            <a:fillRect/>
          </a:stretch>
        </p:blipFill>
        <p:spPr>
          <a:xfrm>
            <a:off x="6172200" y="2495234"/>
            <a:ext cx="5181600" cy="3012119"/>
          </a:xfrm>
        </p:spPr>
      </p:pic>
    </p:spTree>
    <p:extLst>
      <p:ext uri="{BB962C8B-B14F-4D97-AF65-F5344CB8AC3E}">
        <p14:creationId xmlns:p14="http://schemas.microsoft.com/office/powerpoint/2010/main" val="152012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FF40F3-0D28-20CB-2F32-78B150B84511}"/>
              </a:ext>
            </a:extLst>
          </p:cNvPr>
          <p:cNvSpPr>
            <a:spLocks noGrp="1"/>
          </p:cNvSpPr>
          <p:nvPr>
            <p:ph type="title"/>
          </p:nvPr>
        </p:nvSpPr>
        <p:spPr/>
        <p:txBody>
          <a:bodyPr/>
          <a:lstStyle/>
          <a:p>
            <a:r>
              <a:rPr lang="en-US" altLang="zh-TW" dirty="0"/>
              <a:t>LEARNING FROM FEEDBACK - REINFORCEMENT LEARNING</a:t>
            </a:r>
            <a:endParaRPr lang="zh-TW" altLang="en-US" dirty="0"/>
          </a:p>
        </p:txBody>
      </p:sp>
      <p:sp>
        <p:nvSpPr>
          <p:cNvPr id="3" name="內容版面配置區 2">
            <a:extLst>
              <a:ext uri="{FF2B5EF4-FFF2-40B4-BE49-F238E27FC236}">
                <a16:creationId xmlns:a16="http://schemas.microsoft.com/office/drawing/2014/main" id="{8DA42532-8745-8535-C158-B9567E449ED0}"/>
              </a:ext>
            </a:extLst>
          </p:cNvPr>
          <p:cNvSpPr>
            <a:spLocks noGrp="1"/>
          </p:cNvSpPr>
          <p:nvPr>
            <p:ph sz="half" idx="1"/>
          </p:nvPr>
        </p:nvSpPr>
        <p:spPr/>
        <p:txBody>
          <a:bodyPr>
            <a:normAutofit fontScale="92500" lnSpcReduction="20000"/>
          </a:bodyPr>
          <a:lstStyle/>
          <a:p>
            <a:r>
              <a:rPr lang="en-US" altLang="zh-TW" dirty="0"/>
              <a:t>Reinforcement learning is an approach to machine learning in which an Al is taught to perform a task through trial and error.</a:t>
            </a:r>
          </a:p>
          <a:p>
            <a:r>
              <a:rPr lang="en-US" altLang="zh-TW" dirty="0"/>
              <a:t>To achieve this, the Al is programmed to recognize "rewards" and "punishments," meaning positive or negative feedback, depending on whether it succeeds or fails.</a:t>
            </a:r>
          </a:p>
          <a:p>
            <a:r>
              <a:rPr lang="en-US" altLang="zh-TW" dirty="0"/>
              <a:t>The Al learns that succeeding is good and failing is bad, and repeatedly attempts the task until it is rewarded.</a:t>
            </a:r>
            <a:endParaRPr lang="zh-TW" altLang="en-US" dirty="0"/>
          </a:p>
        </p:txBody>
      </p:sp>
      <p:pic>
        <p:nvPicPr>
          <p:cNvPr id="6" name="內容版面配置區 5">
            <a:extLst>
              <a:ext uri="{FF2B5EF4-FFF2-40B4-BE49-F238E27FC236}">
                <a16:creationId xmlns:a16="http://schemas.microsoft.com/office/drawing/2014/main" id="{3D31954C-E574-D3E2-547A-220A49E725B5}"/>
              </a:ext>
            </a:extLst>
          </p:cNvPr>
          <p:cNvPicPr>
            <a:picLocks noGrp="1" noChangeAspect="1"/>
          </p:cNvPicPr>
          <p:nvPr>
            <p:ph sz="half" idx="2"/>
          </p:nvPr>
        </p:nvPicPr>
        <p:blipFill>
          <a:blip r:embed="rId2"/>
          <a:stretch>
            <a:fillRect/>
          </a:stretch>
        </p:blipFill>
        <p:spPr>
          <a:xfrm>
            <a:off x="6172200" y="2251398"/>
            <a:ext cx="5181600" cy="3499792"/>
          </a:xfrm>
        </p:spPr>
      </p:pic>
    </p:spTree>
    <p:extLst>
      <p:ext uri="{BB962C8B-B14F-4D97-AF65-F5344CB8AC3E}">
        <p14:creationId xmlns:p14="http://schemas.microsoft.com/office/powerpoint/2010/main" val="175935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B24689-63EC-D725-0F1E-9F6D1602D22A}"/>
              </a:ext>
            </a:extLst>
          </p:cNvPr>
          <p:cNvSpPr>
            <a:spLocks noGrp="1"/>
          </p:cNvSpPr>
          <p:nvPr>
            <p:ph type="title"/>
          </p:nvPr>
        </p:nvSpPr>
        <p:spPr/>
        <p:txBody>
          <a:bodyPr/>
          <a:lstStyle/>
          <a:p>
            <a:r>
              <a:rPr lang="en-US" altLang="zh-TW" dirty="0"/>
              <a:t>STATISTICAL ARTIFICIAL</a:t>
            </a:r>
            <a:r>
              <a:rPr lang="zh-TW" altLang="en-US" dirty="0"/>
              <a:t> </a:t>
            </a:r>
            <a:r>
              <a:rPr lang="en-US" altLang="zh-TW" dirty="0"/>
              <a:t>INTELLIGENCE</a:t>
            </a:r>
          </a:p>
        </p:txBody>
      </p:sp>
      <p:sp>
        <p:nvSpPr>
          <p:cNvPr id="3" name="內容版面配置區 2">
            <a:extLst>
              <a:ext uri="{FF2B5EF4-FFF2-40B4-BE49-F238E27FC236}">
                <a16:creationId xmlns:a16="http://schemas.microsoft.com/office/drawing/2014/main" id="{3251E7C0-6A06-B215-E52A-F5B2D90697CD}"/>
              </a:ext>
            </a:extLst>
          </p:cNvPr>
          <p:cNvSpPr>
            <a:spLocks noGrp="1"/>
          </p:cNvSpPr>
          <p:nvPr>
            <p:ph idx="1"/>
          </p:nvPr>
        </p:nvSpPr>
        <p:spPr/>
        <p:txBody>
          <a:bodyPr>
            <a:normAutofit/>
          </a:bodyPr>
          <a:lstStyle/>
          <a:p>
            <a:r>
              <a:rPr lang="en-US" altLang="zh-TW" dirty="0"/>
              <a:t>In the 1990s many researchers grew frustrated by the shortcomings of classical Al, with its focus on logic and deductive reasoning, and began developing statistical techniques instead.</a:t>
            </a:r>
          </a:p>
          <a:p>
            <a:r>
              <a:rPr lang="en-US" altLang="zh-TW" dirty="0"/>
              <a:t>Machine learning involves using data sets to train Ai models (including models that mimic the human brain, known as "artificial neural networks") to perform tasks without requiring an engineer to program them explicitly to do so.</a:t>
            </a:r>
          </a:p>
          <a:p>
            <a:r>
              <a:rPr lang="en-US" altLang="zh-TW" dirty="0"/>
              <a:t>This approach is thriving today, due to the availability of powerful computer hardware and large data sets.</a:t>
            </a:r>
            <a:endParaRPr lang="zh-TW" altLang="en-US" dirty="0"/>
          </a:p>
        </p:txBody>
      </p:sp>
    </p:spTree>
    <p:extLst>
      <p:ext uri="{BB962C8B-B14F-4D97-AF65-F5344CB8AC3E}">
        <p14:creationId xmlns:p14="http://schemas.microsoft.com/office/powerpoint/2010/main" val="38174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682C1E-DD44-C2F9-94BB-085AB8BF2A3B}"/>
              </a:ext>
            </a:extLst>
          </p:cNvPr>
          <p:cNvSpPr>
            <a:spLocks noGrp="1"/>
          </p:cNvSpPr>
          <p:nvPr>
            <p:ph type="title"/>
          </p:nvPr>
        </p:nvSpPr>
        <p:spPr/>
        <p:txBody>
          <a:bodyPr/>
          <a:lstStyle/>
          <a:p>
            <a:r>
              <a:rPr lang="en-US" altLang="zh-TW" dirty="0"/>
              <a:t>WORKING TOGETHER - ENSEMBLE LEARNING</a:t>
            </a:r>
            <a:endParaRPr lang="zh-TW" altLang="en-US" dirty="0"/>
          </a:p>
        </p:txBody>
      </p:sp>
      <p:sp>
        <p:nvSpPr>
          <p:cNvPr id="3" name="內容版面配置區 2">
            <a:extLst>
              <a:ext uri="{FF2B5EF4-FFF2-40B4-BE49-F238E27FC236}">
                <a16:creationId xmlns:a16="http://schemas.microsoft.com/office/drawing/2014/main" id="{A69B5A06-1595-0B90-8D1D-A52E745E5485}"/>
              </a:ext>
            </a:extLst>
          </p:cNvPr>
          <p:cNvSpPr>
            <a:spLocks noGrp="1"/>
          </p:cNvSpPr>
          <p:nvPr>
            <p:ph sz="half" idx="1"/>
          </p:nvPr>
        </p:nvSpPr>
        <p:spPr/>
        <p:txBody>
          <a:bodyPr>
            <a:normAutofit fontScale="92500" lnSpcReduction="10000"/>
          </a:bodyPr>
          <a:lstStyle/>
          <a:p>
            <a:r>
              <a:rPr lang="en-US" altLang="zh-TW" dirty="0"/>
              <a:t>Ensemble learning is based on the idea that combining the outputs of multiple machine-learning algorithms produces a better result than a single model can.</a:t>
            </a:r>
          </a:p>
          <a:p>
            <a:r>
              <a:rPr lang="en-US" altLang="zh-TW" dirty="0"/>
              <a:t>Using two or more models that have been built and trained in different ways, for example with different data sets, can "cancel out" their individual weaknesses and generate more accurate predictions. </a:t>
            </a:r>
          </a:p>
        </p:txBody>
      </p:sp>
      <p:pic>
        <p:nvPicPr>
          <p:cNvPr id="6" name="內容版面配置區 5">
            <a:extLst>
              <a:ext uri="{FF2B5EF4-FFF2-40B4-BE49-F238E27FC236}">
                <a16:creationId xmlns:a16="http://schemas.microsoft.com/office/drawing/2014/main" id="{407C93D4-CE0E-8F96-9DD4-072146B7FB46}"/>
              </a:ext>
            </a:extLst>
          </p:cNvPr>
          <p:cNvPicPr>
            <a:picLocks noGrp="1" noChangeAspect="1"/>
          </p:cNvPicPr>
          <p:nvPr>
            <p:ph sz="half" idx="2"/>
          </p:nvPr>
        </p:nvPicPr>
        <p:blipFill>
          <a:blip r:embed="rId2"/>
          <a:stretch>
            <a:fillRect/>
          </a:stretch>
        </p:blipFill>
        <p:spPr>
          <a:xfrm>
            <a:off x="6189343" y="1825625"/>
            <a:ext cx="5147314" cy="4351338"/>
          </a:xfrm>
        </p:spPr>
      </p:pic>
    </p:spTree>
    <p:extLst>
      <p:ext uri="{BB962C8B-B14F-4D97-AF65-F5344CB8AC3E}">
        <p14:creationId xmlns:p14="http://schemas.microsoft.com/office/powerpoint/2010/main" val="1087807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57ECDA-3311-EE52-D171-A1916B3AB19E}"/>
              </a:ext>
            </a:extLst>
          </p:cNvPr>
          <p:cNvSpPr>
            <a:spLocks noGrp="1"/>
          </p:cNvSpPr>
          <p:nvPr>
            <p:ph type="title"/>
          </p:nvPr>
        </p:nvSpPr>
        <p:spPr/>
        <p:txBody>
          <a:bodyPr/>
          <a:lstStyle/>
          <a:p>
            <a:r>
              <a:rPr lang="en-US" altLang="zh-TW" dirty="0"/>
              <a:t>THE Al BRAIN - ARTIFICIAL NEURAL NETWORKS</a:t>
            </a:r>
            <a:endParaRPr lang="zh-TW" altLang="en-US" dirty="0"/>
          </a:p>
        </p:txBody>
      </p:sp>
      <p:sp>
        <p:nvSpPr>
          <p:cNvPr id="3" name="內容版面配置區 2">
            <a:extLst>
              <a:ext uri="{FF2B5EF4-FFF2-40B4-BE49-F238E27FC236}">
                <a16:creationId xmlns:a16="http://schemas.microsoft.com/office/drawing/2014/main" id="{DFD0F768-8E62-EF7C-FCB8-806F458F0CDB}"/>
              </a:ext>
            </a:extLst>
          </p:cNvPr>
          <p:cNvSpPr>
            <a:spLocks noGrp="1"/>
          </p:cNvSpPr>
          <p:nvPr>
            <p:ph sz="half" idx="1"/>
          </p:nvPr>
        </p:nvSpPr>
        <p:spPr/>
        <p:txBody>
          <a:bodyPr>
            <a:normAutofit fontScale="92500" lnSpcReduction="20000"/>
          </a:bodyPr>
          <a:lstStyle/>
          <a:p>
            <a:r>
              <a:rPr lang="en-US" altLang="zh-TW" dirty="0"/>
              <a:t>Artificial neural networks is similar to that of the brain, consisting of interconnected nodes—artificial neurons—that are organized into multiple "layers". </a:t>
            </a:r>
          </a:p>
          <a:p>
            <a:r>
              <a:rPr lang="en-US" altLang="zh-TW" dirty="0"/>
              <a:t>The nodes within each layer receive, process, and send data to the next layer in the network, until an output, or result, is produced.</a:t>
            </a:r>
          </a:p>
          <a:p>
            <a:r>
              <a:rPr lang="en-US" altLang="zh-TW" dirty="0"/>
              <a:t>Using training data, programmers can teach an ANN to "learn“ how to give the expected results, or outcomes.</a:t>
            </a:r>
            <a:endParaRPr lang="zh-TW" altLang="en-US" dirty="0"/>
          </a:p>
        </p:txBody>
      </p:sp>
      <p:pic>
        <p:nvPicPr>
          <p:cNvPr id="6" name="內容版面配置區 5">
            <a:extLst>
              <a:ext uri="{FF2B5EF4-FFF2-40B4-BE49-F238E27FC236}">
                <a16:creationId xmlns:a16="http://schemas.microsoft.com/office/drawing/2014/main" id="{6E74C637-2722-0243-079A-3C5EED875ECD}"/>
              </a:ext>
            </a:extLst>
          </p:cNvPr>
          <p:cNvPicPr>
            <a:picLocks noGrp="1" noChangeAspect="1"/>
          </p:cNvPicPr>
          <p:nvPr>
            <p:ph sz="half" idx="2"/>
          </p:nvPr>
        </p:nvPicPr>
        <p:blipFill>
          <a:blip r:embed="rId2"/>
          <a:stretch>
            <a:fillRect/>
          </a:stretch>
        </p:blipFill>
        <p:spPr>
          <a:xfrm>
            <a:off x="6172200" y="1928654"/>
            <a:ext cx="5181600" cy="4145279"/>
          </a:xfrm>
        </p:spPr>
      </p:pic>
    </p:spTree>
    <p:extLst>
      <p:ext uri="{BB962C8B-B14F-4D97-AF65-F5344CB8AC3E}">
        <p14:creationId xmlns:p14="http://schemas.microsoft.com/office/powerpoint/2010/main" val="1798421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57CA7B-977D-39F1-2CD6-4AD882685CCF}"/>
              </a:ext>
            </a:extLst>
          </p:cNvPr>
          <p:cNvSpPr>
            <a:spLocks noGrp="1"/>
          </p:cNvSpPr>
          <p:nvPr>
            <p:ph type="title"/>
          </p:nvPr>
        </p:nvSpPr>
        <p:spPr/>
        <p:txBody>
          <a:bodyPr/>
          <a:lstStyle/>
          <a:p>
            <a:r>
              <a:rPr lang="en-US" altLang="zh-TW" dirty="0"/>
              <a:t>NETWORK STRUCTURE - LAYERS</a:t>
            </a:r>
            <a:endParaRPr lang="zh-TW" altLang="en-US" dirty="0"/>
          </a:p>
        </p:txBody>
      </p:sp>
      <p:sp>
        <p:nvSpPr>
          <p:cNvPr id="3" name="內容版面配置區 2">
            <a:extLst>
              <a:ext uri="{FF2B5EF4-FFF2-40B4-BE49-F238E27FC236}">
                <a16:creationId xmlns:a16="http://schemas.microsoft.com/office/drawing/2014/main" id="{EBD16154-A81B-F21D-4655-5E22BB37ACBD}"/>
              </a:ext>
            </a:extLst>
          </p:cNvPr>
          <p:cNvSpPr>
            <a:spLocks noGrp="1"/>
          </p:cNvSpPr>
          <p:nvPr>
            <p:ph sz="half" idx="1"/>
          </p:nvPr>
        </p:nvSpPr>
        <p:spPr/>
        <p:txBody>
          <a:bodyPr>
            <a:normAutofit fontScale="85000" lnSpcReduction="20000"/>
          </a:bodyPr>
          <a:lstStyle/>
          <a:p>
            <a:r>
              <a:rPr lang="en-US" altLang="zh-TW" dirty="0"/>
              <a:t>Artificial neural networks (ANNs) are structured in "layers"—collections of processing nodes that operate together.</a:t>
            </a:r>
          </a:p>
          <a:p>
            <a:r>
              <a:rPr lang="en-US" altLang="zh-TW" dirty="0"/>
              <a:t>Data flows from the nodes in one layer to those in the next.</a:t>
            </a:r>
          </a:p>
          <a:p>
            <a:pPr lvl="1"/>
            <a:r>
              <a:rPr lang="en-US" altLang="zh-TW" dirty="0"/>
              <a:t>The first layer always contains the "input," or incoming data.</a:t>
            </a:r>
          </a:p>
          <a:p>
            <a:pPr lvl="1"/>
            <a:r>
              <a:rPr lang="en-US" altLang="zh-TW" dirty="0"/>
              <a:t>Next is at least one "hidden“ layer, in which the processing takes place. These layers are hidden in the sense that their data is not visible to a user in the way that the network's inputs and outputs are.</a:t>
            </a:r>
          </a:p>
          <a:p>
            <a:pPr lvl="1"/>
            <a:r>
              <a:rPr lang="en-US" altLang="zh-TW" dirty="0"/>
              <a:t>Finally, the resulting data arrives at the "output" layer.</a:t>
            </a:r>
          </a:p>
        </p:txBody>
      </p:sp>
      <p:sp>
        <p:nvSpPr>
          <p:cNvPr id="4" name="內容版面配置區 3">
            <a:extLst>
              <a:ext uri="{FF2B5EF4-FFF2-40B4-BE49-F238E27FC236}">
                <a16:creationId xmlns:a16="http://schemas.microsoft.com/office/drawing/2014/main" id="{36F152E8-3685-8608-ADCC-756D1ED09BCB}"/>
              </a:ext>
            </a:extLst>
          </p:cNvPr>
          <p:cNvSpPr>
            <a:spLocks noGrp="1"/>
          </p:cNvSpPr>
          <p:nvPr>
            <p:ph sz="half" idx="2"/>
          </p:nvPr>
        </p:nvSpPr>
        <p:spPr/>
        <p:txBody>
          <a:bodyPr>
            <a:normAutofit fontScale="85000" lnSpcReduction="20000"/>
          </a:bodyPr>
          <a:lstStyle/>
          <a:p>
            <a:r>
              <a:rPr lang="en-US" altLang="zh-TW" dirty="0"/>
              <a:t>All ANNs share this basic structure, but some are more complex: recurrent neural networks (see p.85) generate connections between nodes in the next or in previous layers, while deep neural networks (see p.86) can have hundreds of hidden layers.</a:t>
            </a:r>
            <a:endParaRPr lang="zh-TW" altLang="en-US" dirty="0"/>
          </a:p>
          <a:p>
            <a:endParaRPr lang="zh-TW" altLang="en-US" dirty="0"/>
          </a:p>
        </p:txBody>
      </p:sp>
    </p:spTree>
    <p:extLst>
      <p:ext uri="{BB962C8B-B14F-4D97-AF65-F5344CB8AC3E}">
        <p14:creationId xmlns:p14="http://schemas.microsoft.com/office/powerpoint/2010/main" val="1174363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F34402-6CC9-2C73-75B5-EFD0A4029185}"/>
              </a:ext>
            </a:extLst>
          </p:cNvPr>
          <p:cNvSpPr>
            <a:spLocks noGrp="1"/>
          </p:cNvSpPr>
          <p:nvPr>
            <p:ph type="title"/>
          </p:nvPr>
        </p:nvSpPr>
        <p:spPr/>
        <p:txBody>
          <a:bodyPr/>
          <a:lstStyle/>
          <a:p>
            <a:endParaRPr lang="zh-TW" altLang="en-US"/>
          </a:p>
        </p:txBody>
      </p:sp>
      <p:pic>
        <p:nvPicPr>
          <p:cNvPr id="7" name="內容版面配置區 6">
            <a:extLst>
              <a:ext uri="{FF2B5EF4-FFF2-40B4-BE49-F238E27FC236}">
                <a16:creationId xmlns:a16="http://schemas.microsoft.com/office/drawing/2014/main" id="{8EB4D23B-06FF-246C-B806-9D5253D572AB}"/>
              </a:ext>
            </a:extLst>
          </p:cNvPr>
          <p:cNvPicPr>
            <a:picLocks noGrp="1" noChangeAspect="1"/>
          </p:cNvPicPr>
          <p:nvPr>
            <p:ph idx="1"/>
          </p:nvPr>
        </p:nvPicPr>
        <p:blipFill>
          <a:blip r:embed="rId2"/>
          <a:stretch>
            <a:fillRect/>
          </a:stretch>
        </p:blipFill>
        <p:spPr>
          <a:xfrm>
            <a:off x="2978791" y="1825625"/>
            <a:ext cx="6234417" cy="4351338"/>
          </a:xfrm>
        </p:spPr>
      </p:pic>
    </p:spTree>
    <p:extLst>
      <p:ext uri="{BB962C8B-B14F-4D97-AF65-F5344CB8AC3E}">
        <p14:creationId xmlns:p14="http://schemas.microsoft.com/office/powerpoint/2010/main" val="1787087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BA37E9-10DA-0A54-0DAC-B595F37DBD33}"/>
              </a:ext>
            </a:extLst>
          </p:cNvPr>
          <p:cNvSpPr>
            <a:spLocks noGrp="1"/>
          </p:cNvSpPr>
          <p:nvPr>
            <p:ph type="title"/>
          </p:nvPr>
        </p:nvSpPr>
        <p:spPr/>
        <p:txBody>
          <a:bodyPr/>
          <a:lstStyle/>
          <a:p>
            <a:r>
              <a:rPr lang="en-US" altLang="zh-TW" dirty="0"/>
              <a:t>ASSIGNING IMPORTANCE - WEIGHTING</a:t>
            </a:r>
            <a:endParaRPr lang="zh-TW" altLang="en-US" dirty="0"/>
          </a:p>
        </p:txBody>
      </p:sp>
      <p:sp>
        <p:nvSpPr>
          <p:cNvPr id="3" name="內容版面配置區 2">
            <a:extLst>
              <a:ext uri="{FF2B5EF4-FFF2-40B4-BE49-F238E27FC236}">
                <a16:creationId xmlns:a16="http://schemas.microsoft.com/office/drawing/2014/main" id="{86E6F90F-5197-0B53-255B-F43ECAE95860}"/>
              </a:ext>
            </a:extLst>
          </p:cNvPr>
          <p:cNvSpPr>
            <a:spLocks noGrp="1"/>
          </p:cNvSpPr>
          <p:nvPr>
            <p:ph sz="half" idx="1"/>
          </p:nvPr>
        </p:nvSpPr>
        <p:spPr/>
        <p:txBody>
          <a:bodyPr>
            <a:normAutofit fontScale="85000" lnSpcReduction="10000"/>
          </a:bodyPr>
          <a:lstStyle/>
          <a:p>
            <a:r>
              <a:rPr lang="en-US" altLang="zh-TW" dirty="0"/>
              <a:t>When designing and training an ANN, programmers can give these variables greater or lesser influence within the algorithm.</a:t>
            </a:r>
          </a:p>
          <a:p>
            <a:r>
              <a:rPr lang="en-US" altLang="zh-TW" dirty="0"/>
              <a:t>This influence is known as "weight." The more weight an input has, the greater its influence over the output.</a:t>
            </a:r>
          </a:p>
          <a:p>
            <a:r>
              <a:rPr lang="en-US" altLang="zh-TW" dirty="0"/>
              <a:t>The "bias" (see opposite) determines the threshold at which variables become significant.</a:t>
            </a:r>
          </a:p>
          <a:p>
            <a:r>
              <a:rPr lang="en-US" altLang="zh-TW" dirty="0"/>
              <a:t>Adjusting the weights and bias allows the ANN to be fine-tuned to give more accurate results.</a:t>
            </a:r>
            <a:endParaRPr lang="zh-TW" altLang="en-US" dirty="0"/>
          </a:p>
        </p:txBody>
      </p:sp>
      <p:pic>
        <p:nvPicPr>
          <p:cNvPr id="6" name="內容版面配置區 5">
            <a:extLst>
              <a:ext uri="{FF2B5EF4-FFF2-40B4-BE49-F238E27FC236}">
                <a16:creationId xmlns:a16="http://schemas.microsoft.com/office/drawing/2014/main" id="{6E5A7D79-0526-72F3-163E-05DC87A723FB}"/>
              </a:ext>
            </a:extLst>
          </p:cNvPr>
          <p:cNvPicPr>
            <a:picLocks noGrp="1" noChangeAspect="1"/>
          </p:cNvPicPr>
          <p:nvPr>
            <p:ph sz="half" idx="2"/>
          </p:nvPr>
        </p:nvPicPr>
        <p:blipFill>
          <a:blip r:embed="rId2"/>
          <a:stretch>
            <a:fillRect/>
          </a:stretch>
        </p:blipFill>
        <p:spPr>
          <a:xfrm>
            <a:off x="6172200" y="2186419"/>
            <a:ext cx="5181600" cy="3629750"/>
          </a:xfrm>
        </p:spPr>
      </p:pic>
    </p:spTree>
    <p:extLst>
      <p:ext uri="{BB962C8B-B14F-4D97-AF65-F5344CB8AC3E}">
        <p14:creationId xmlns:p14="http://schemas.microsoft.com/office/powerpoint/2010/main" val="138691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392EC5-BBA5-D619-B348-21853E4E6B96}"/>
              </a:ext>
            </a:extLst>
          </p:cNvPr>
          <p:cNvSpPr>
            <a:spLocks noGrp="1"/>
          </p:cNvSpPr>
          <p:nvPr>
            <p:ph type="title"/>
          </p:nvPr>
        </p:nvSpPr>
        <p:spPr/>
        <p:txBody>
          <a:bodyPr/>
          <a:lstStyle/>
          <a:p>
            <a:r>
              <a:rPr lang="en-US" altLang="zh-TW" dirty="0"/>
              <a:t>GOALS AND THRESHOLDS - BIAS</a:t>
            </a:r>
            <a:endParaRPr lang="zh-TW" altLang="en-US" dirty="0"/>
          </a:p>
        </p:txBody>
      </p:sp>
      <p:sp>
        <p:nvSpPr>
          <p:cNvPr id="3" name="內容版面配置區 2">
            <a:extLst>
              <a:ext uri="{FF2B5EF4-FFF2-40B4-BE49-F238E27FC236}">
                <a16:creationId xmlns:a16="http://schemas.microsoft.com/office/drawing/2014/main" id="{26FAC143-3D3D-328A-B59C-C072DA8098BA}"/>
              </a:ext>
            </a:extLst>
          </p:cNvPr>
          <p:cNvSpPr>
            <a:spLocks noGrp="1"/>
          </p:cNvSpPr>
          <p:nvPr>
            <p:ph sz="half" idx="1"/>
          </p:nvPr>
        </p:nvSpPr>
        <p:spPr/>
        <p:txBody>
          <a:bodyPr>
            <a:normAutofit fontScale="85000" lnSpcReduction="10000"/>
          </a:bodyPr>
          <a:lstStyle/>
          <a:p>
            <a:r>
              <a:rPr lang="en-US" altLang="zh-TW" dirty="0"/>
              <a:t>An artificial neural network (ANN) is made up of layers of "nodes," which receive and process data. Before a node can pass information on to the next layer of nodes, its output data must reach a certain value.</a:t>
            </a:r>
          </a:p>
          <a:p>
            <a:r>
              <a:rPr lang="en-US" altLang="zh-TW" dirty="0"/>
              <a:t>This value—essentially a numerical score set by the ANN designer—is known as the "bias." The node can only "activate" and pass on its output data once the bias has been met. If the node is not activated, that path of data transmission stops</a:t>
            </a:r>
            <a:endParaRPr lang="zh-TW" altLang="en-US" dirty="0"/>
          </a:p>
        </p:txBody>
      </p:sp>
      <p:pic>
        <p:nvPicPr>
          <p:cNvPr id="6" name="內容版面配置區 5">
            <a:extLst>
              <a:ext uri="{FF2B5EF4-FFF2-40B4-BE49-F238E27FC236}">
                <a16:creationId xmlns:a16="http://schemas.microsoft.com/office/drawing/2014/main" id="{967E0FB3-292D-98F9-30CA-A7B583B36730}"/>
              </a:ext>
            </a:extLst>
          </p:cNvPr>
          <p:cNvPicPr>
            <a:picLocks noGrp="1" noChangeAspect="1"/>
          </p:cNvPicPr>
          <p:nvPr>
            <p:ph sz="half" idx="2"/>
          </p:nvPr>
        </p:nvPicPr>
        <p:blipFill>
          <a:blip r:embed="rId2"/>
          <a:stretch>
            <a:fillRect/>
          </a:stretch>
        </p:blipFill>
        <p:spPr>
          <a:xfrm>
            <a:off x="6371329" y="1825625"/>
            <a:ext cx="4783341" cy="4351338"/>
          </a:xfrm>
        </p:spPr>
      </p:pic>
    </p:spTree>
    <p:extLst>
      <p:ext uri="{BB962C8B-B14F-4D97-AF65-F5344CB8AC3E}">
        <p14:creationId xmlns:p14="http://schemas.microsoft.com/office/powerpoint/2010/main" val="164822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AE1183-D75F-8047-850C-F6840C08C4E4}"/>
              </a:ext>
            </a:extLst>
          </p:cNvPr>
          <p:cNvSpPr>
            <a:spLocks noGrp="1"/>
          </p:cNvSpPr>
          <p:nvPr>
            <p:ph type="title"/>
          </p:nvPr>
        </p:nvSpPr>
        <p:spPr/>
        <p:txBody>
          <a:bodyPr/>
          <a:lstStyle/>
          <a:p>
            <a:r>
              <a:rPr lang="en-US" altLang="zh-TW" dirty="0"/>
              <a:t>MEASURING SUCCESS - COST FUNCTION</a:t>
            </a:r>
            <a:endParaRPr lang="zh-TW" altLang="en-US" dirty="0"/>
          </a:p>
        </p:txBody>
      </p:sp>
      <p:sp>
        <p:nvSpPr>
          <p:cNvPr id="3" name="內容版面配置區 2">
            <a:extLst>
              <a:ext uri="{FF2B5EF4-FFF2-40B4-BE49-F238E27FC236}">
                <a16:creationId xmlns:a16="http://schemas.microsoft.com/office/drawing/2014/main" id="{7101CBBC-226A-50B9-1A61-23AEC901FC63}"/>
              </a:ext>
            </a:extLst>
          </p:cNvPr>
          <p:cNvSpPr>
            <a:spLocks noGrp="1"/>
          </p:cNvSpPr>
          <p:nvPr>
            <p:ph sz="half" idx="1"/>
          </p:nvPr>
        </p:nvSpPr>
        <p:spPr/>
        <p:txBody>
          <a:bodyPr>
            <a:normAutofit fontScale="85000" lnSpcReduction="20000"/>
          </a:bodyPr>
          <a:lstStyle/>
          <a:p>
            <a:r>
              <a:rPr lang="en-US" altLang="zh-TW" dirty="0"/>
              <a:t>The performance of a machine-learning model, such as an artificial neural, can be evaluated by its "cost function. "</a:t>
            </a:r>
          </a:p>
          <a:p>
            <a:r>
              <a:rPr lang="en-US" altLang="zh-TW" dirty="0"/>
              <a:t>This is a measure of the change that occurs during training between the actual outputs from the model and the outputs expected by the programmer.</a:t>
            </a:r>
          </a:p>
          <a:p>
            <a:r>
              <a:rPr lang="en-US" altLang="zh-TW" dirty="0"/>
              <a:t>This difference, called the "cost," is expressed as a number. The higher the number, the greater the gap between the real and the anticipated outputs, and the poorer the model.</a:t>
            </a:r>
          </a:p>
        </p:txBody>
      </p:sp>
      <p:pic>
        <p:nvPicPr>
          <p:cNvPr id="6" name="內容版面配置區 5">
            <a:extLst>
              <a:ext uri="{FF2B5EF4-FFF2-40B4-BE49-F238E27FC236}">
                <a16:creationId xmlns:a16="http://schemas.microsoft.com/office/drawing/2014/main" id="{96056502-9C50-87F1-D696-97B6900C20FF}"/>
              </a:ext>
            </a:extLst>
          </p:cNvPr>
          <p:cNvPicPr>
            <a:picLocks noGrp="1" noChangeAspect="1"/>
          </p:cNvPicPr>
          <p:nvPr>
            <p:ph sz="half" idx="2"/>
          </p:nvPr>
        </p:nvPicPr>
        <p:blipFill>
          <a:blip r:embed="rId2"/>
          <a:stretch>
            <a:fillRect/>
          </a:stretch>
        </p:blipFill>
        <p:spPr>
          <a:xfrm>
            <a:off x="6172200" y="1893909"/>
            <a:ext cx="5181600" cy="4214770"/>
          </a:xfrm>
        </p:spPr>
      </p:pic>
    </p:spTree>
    <p:extLst>
      <p:ext uri="{BB962C8B-B14F-4D97-AF65-F5344CB8AC3E}">
        <p14:creationId xmlns:p14="http://schemas.microsoft.com/office/powerpoint/2010/main" val="3935609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68A56B-A707-10A4-D917-E43511D67E2A}"/>
              </a:ext>
            </a:extLst>
          </p:cNvPr>
          <p:cNvSpPr>
            <a:spLocks noGrp="1"/>
          </p:cNvSpPr>
          <p:nvPr>
            <p:ph type="title"/>
          </p:nvPr>
        </p:nvSpPr>
        <p:spPr/>
        <p:txBody>
          <a:bodyPr/>
          <a:lstStyle/>
          <a:p>
            <a:r>
              <a:rPr lang="en-US" altLang="zh-TW" dirty="0"/>
              <a:t>IMPROVING PERFORMANCE - GRADIENT DESCENT</a:t>
            </a:r>
            <a:endParaRPr lang="zh-TW" altLang="en-US" dirty="0"/>
          </a:p>
        </p:txBody>
      </p:sp>
      <p:sp>
        <p:nvSpPr>
          <p:cNvPr id="3" name="內容版面配置區 2">
            <a:extLst>
              <a:ext uri="{FF2B5EF4-FFF2-40B4-BE49-F238E27FC236}">
                <a16:creationId xmlns:a16="http://schemas.microsoft.com/office/drawing/2014/main" id="{4AA4CCE5-97D0-A840-26F8-8E970EF3367D}"/>
              </a:ext>
            </a:extLst>
          </p:cNvPr>
          <p:cNvSpPr>
            <a:spLocks noGrp="1"/>
          </p:cNvSpPr>
          <p:nvPr>
            <p:ph sz="half" idx="1"/>
          </p:nvPr>
        </p:nvSpPr>
        <p:spPr/>
        <p:txBody>
          <a:bodyPr>
            <a:normAutofit/>
          </a:bodyPr>
          <a:lstStyle/>
          <a:p>
            <a:r>
              <a:rPr lang="en-US" altLang="zh-TW" dirty="0"/>
              <a:t>A machine-learning model improves its performance by fine-tuning its settings.</a:t>
            </a:r>
          </a:p>
          <a:p>
            <a:r>
              <a:rPr lang="en-US" altLang="zh-TW" dirty="0"/>
              <a:t>The algorithm that trains it to do this is known as the "gradient descent." Each time the model adjusts its settings, the gradient descent rates its success using the "cost function" (see opposite).</a:t>
            </a:r>
          </a:p>
          <a:p>
            <a:endParaRPr lang="en-US" altLang="zh-TW" sz="1800" b="0" i="0" u="none" strike="noStrike" baseline="0" dirty="0">
              <a:solidFill>
                <a:srgbClr val="272523"/>
              </a:solidFill>
              <a:latin typeface="Arial" panose="020B0604020202020204" pitchFamily="34" charset="0"/>
            </a:endParaRPr>
          </a:p>
        </p:txBody>
      </p:sp>
      <p:pic>
        <p:nvPicPr>
          <p:cNvPr id="6" name="內容版面配置區 5">
            <a:extLst>
              <a:ext uri="{FF2B5EF4-FFF2-40B4-BE49-F238E27FC236}">
                <a16:creationId xmlns:a16="http://schemas.microsoft.com/office/drawing/2014/main" id="{658DBDE2-20CC-FA2A-30A6-C48B3DCA8EA5}"/>
              </a:ext>
            </a:extLst>
          </p:cNvPr>
          <p:cNvPicPr>
            <a:picLocks noGrp="1" noChangeAspect="1"/>
          </p:cNvPicPr>
          <p:nvPr>
            <p:ph sz="half" idx="2"/>
          </p:nvPr>
        </p:nvPicPr>
        <p:blipFill>
          <a:blip r:embed="rId2"/>
          <a:stretch>
            <a:fillRect/>
          </a:stretch>
        </p:blipFill>
        <p:spPr>
          <a:xfrm>
            <a:off x="6223530" y="1825625"/>
            <a:ext cx="5078939" cy="4351338"/>
          </a:xfrm>
        </p:spPr>
      </p:pic>
    </p:spTree>
    <p:extLst>
      <p:ext uri="{BB962C8B-B14F-4D97-AF65-F5344CB8AC3E}">
        <p14:creationId xmlns:p14="http://schemas.microsoft.com/office/powerpoint/2010/main" val="213121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FB345B-C367-C0D6-2638-A68C10A5272E}"/>
              </a:ext>
            </a:extLst>
          </p:cNvPr>
          <p:cNvSpPr>
            <a:spLocks noGrp="1"/>
          </p:cNvSpPr>
          <p:nvPr>
            <p:ph type="title"/>
          </p:nvPr>
        </p:nvSpPr>
        <p:spPr/>
        <p:txBody>
          <a:bodyPr/>
          <a:lstStyle/>
          <a:p>
            <a:r>
              <a:rPr lang="en-US" altLang="zh-TW" dirty="0"/>
              <a:t>REFINING THE MODEL - THE DELTA RULE</a:t>
            </a:r>
            <a:endParaRPr lang="zh-TW" altLang="en-US" dirty="0"/>
          </a:p>
        </p:txBody>
      </p:sp>
      <p:sp>
        <p:nvSpPr>
          <p:cNvPr id="3" name="內容版面配置區 2">
            <a:extLst>
              <a:ext uri="{FF2B5EF4-FFF2-40B4-BE49-F238E27FC236}">
                <a16:creationId xmlns:a16="http://schemas.microsoft.com/office/drawing/2014/main" id="{D7707111-81F2-D619-606B-0125C6546607}"/>
              </a:ext>
            </a:extLst>
          </p:cNvPr>
          <p:cNvSpPr>
            <a:spLocks noGrp="1"/>
          </p:cNvSpPr>
          <p:nvPr>
            <p:ph sz="half" idx="1"/>
          </p:nvPr>
        </p:nvSpPr>
        <p:spPr/>
        <p:txBody>
          <a:bodyPr>
            <a:normAutofit/>
          </a:bodyPr>
          <a:lstStyle/>
          <a:p>
            <a:r>
              <a:rPr lang="en-US" altLang="zh-TW" dirty="0"/>
              <a:t>The "delta rule"—also known as the delta learning rule—enables a single-layer artificial neural network (ANN, see pp.76) to boost its performance by refining its settings.</a:t>
            </a:r>
          </a:p>
          <a:p>
            <a:r>
              <a:rPr lang="en-US" altLang="zh-TW" dirty="0"/>
              <a:t>It makes use of "gradient descent" (see p.81) to identify the best choices for improving the model.</a:t>
            </a:r>
            <a:endParaRPr lang="zh-TW" altLang="en-US" dirty="0"/>
          </a:p>
        </p:txBody>
      </p:sp>
      <p:pic>
        <p:nvPicPr>
          <p:cNvPr id="6" name="內容版面配置區 5">
            <a:extLst>
              <a:ext uri="{FF2B5EF4-FFF2-40B4-BE49-F238E27FC236}">
                <a16:creationId xmlns:a16="http://schemas.microsoft.com/office/drawing/2014/main" id="{F7400CEB-BDEC-FECF-4865-6A2BE1CD3E09}"/>
              </a:ext>
            </a:extLst>
          </p:cNvPr>
          <p:cNvPicPr>
            <a:picLocks noGrp="1" noChangeAspect="1"/>
          </p:cNvPicPr>
          <p:nvPr>
            <p:ph sz="half" idx="2"/>
          </p:nvPr>
        </p:nvPicPr>
        <p:blipFill>
          <a:blip r:embed="rId2"/>
          <a:stretch>
            <a:fillRect/>
          </a:stretch>
        </p:blipFill>
        <p:spPr>
          <a:xfrm>
            <a:off x="6926464" y="1825625"/>
            <a:ext cx="3673071" cy="4351338"/>
          </a:xfrm>
        </p:spPr>
      </p:pic>
    </p:spTree>
    <p:extLst>
      <p:ext uri="{BB962C8B-B14F-4D97-AF65-F5344CB8AC3E}">
        <p14:creationId xmlns:p14="http://schemas.microsoft.com/office/powerpoint/2010/main" val="70433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0E4A12-5EFA-34E3-D5BC-A5EF124E3386}"/>
              </a:ext>
            </a:extLst>
          </p:cNvPr>
          <p:cNvSpPr>
            <a:spLocks noGrp="1"/>
          </p:cNvSpPr>
          <p:nvPr>
            <p:ph type="title"/>
          </p:nvPr>
        </p:nvSpPr>
        <p:spPr/>
        <p:txBody>
          <a:bodyPr/>
          <a:lstStyle/>
          <a:p>
            <a:r>
              <a:rPr lang="en-US" altLang="zh-TW"/>
              <a:t>A ONE-WAY NETWORK - FEEDFORWARD NEURAL NETWORKS</a:t>
            </a:r>
            <a:endParaRPr lang="zh-TW" altLang="en-US"/>
          </a:p>
        </p:txBody>
      </p:sp>
      <p:sp>
        <p:nvSpPr>
          <p:cNvPr id="3" name="內容版面配置區 2">
            <a:extLst>
              <a:ext uri="{FF2B5EF4-FFF2-40B4-BE49-F238E27FC236}">
                <a16:creationId xmlns:a16="http://schemas.microsoft.com/office/drawing/2014/main" id="{6E7652A2-5E98-8293-F12C-E11F54A235F2}"/>
              </a:ext>
            </a:extLst>
          </p:cNvPr>
          <p:cNvSpPr>
            <a:spLocks noGrp="1"/>
          </p:cNvSpPr>
          <p:nvPr>
            <p:ph sz="half" idx="1"/>
          </p:nvPr>
        </p:nvSpPr>
        <p:spPr/>
        <p:txBody>
          <a:bodyPr/>
          <a:lstStyle/>
          <a:p>
            <a:r>
              <a:rPr lang="en-US" altLang="zh-TW" dirty="0"/>
              <a:t>A "feedforward neural network" (FNN) is a simple artificial neural network (ANN, see p.76) in which information flows forward only—from the input layer, through the hidden layers, to the output layer.</a:t>
            </a:r>
          </a:p>
          <a:p>
            <a:endParaRPr lang="zh-TW" altLang="en-US" dirty="0"/>
          </a:p>
        </p:txBody>
      </p:sp>
      <p:pic>
        <p:nvPicPr>
          <p:cNvPr id="6" name="內容版面配置區 5">
            <a:extLst>
              <a:ext uri="{FF2B5EF4-FFF2-40B4-BE49-F238E27FC236}">
                <a16:creationId xmlns:a16="http://schemas.microsoft.com/office/drawing/2014/main" id="{F44B2B8E-D26A-F706-0183-22718EAA3C37}"/>
              </a:ext>
            </a:extLst>
          </p:cNvPr>
          <p:cNvPicPr>
            <a:picLocks noGrp="1" noChangeAspect="1"/>
          </p:cNvPicPr>
          <p:nvPr>
            <p:ph sz="half" idx="2"/>
          </p:nvPr>
        </p:nvPicPr>
        <p:blipFill>
          <a:blip r:embed="rId2"/>
          <a:stretch>
            <a:fillRect/>
          </a:stretch>
        </p:blipFill>
        <p:spPr>
          <a:xfrm>
            <a:off x="7076357" y="1825625"/>
            <a:ext cx="3373285" cy="4351338"/>
          </a:xfrm>
        </p:spPr>
      </p:pic>
    </p:spTree>
    <p:extLst>
      <p:ext uri="{BB962C8B-B14F-4D97-AF65-F5344CB8AC3E}">
        <p14:creationId xmlns:p14="http://schemas.microsoft.com/office/powerpoint/2010/main" val="1113891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66C6B7-1A4E-7ADC-4886-707D1A2161A4}"/>
              </a:ext>
            </a:extLst>
          </p:cNvPr>
          <p:cNvSpPr>
            <a:spLocks noGrp="1"/>
          </p:cNvSpPr>
          <p:nvPr>
            <p:ph type="title"/>
          </p:nvPr>
        </p:nvSpPr>
        <p:spPr/>
        <p:txBody>
          <a:bodyPr/>
          <a:lstStyle/>
          <a:p>
            <a:r>
              <a:rPr lang="en-US" altLang="zh-TW" dirty="0"/>
              <a:t>TEACHING Als TO THINK - MACHINE LEARNING</a:t>
            </a:r>
            <a:endParaRPr lang="zh-TW" altLang="en-US" dirty="0"/>
          </a:p>
        </p:txBody>
      </p:sp>
      <p:sp>
        <p:nvSpPr>
          <p:cNvPr id="3" name="內容版面配置區 2">
            <a:extLst>
              <a:ext uri="{FF2B5EF4-FFF2-40B4-BE49-F238E27FC236}">
                <a16:creationId xmlns:a16="http://schemas.microsoft.com/office/drawing/2014/main" id="{00298E3F-7813-1073-E4A9-B2E6216C2BF5}"/>
              </a:ext>
            </a:extLst>
          </p:cNvPr>
          <p:cNvSpPr>
            <a:spLocks noGrp="1"/>
          </p:cNvSpPr>
          <p:nvPr>
            <p:ph sz="half" idx="1"/>
          </p:nvPr>
        </p:nvSpPr>
        <p:spPr/>
        <p:txBody>
          <a:bodyPr>
            <a:normAutofit fontScale="85000" lnSpcReduction="20000"/>
          </a:bodyPr>
          <a:lstStyle/>
          <a:p>
            <a:r>
              <a:rPr lang="en-US" altLang="zh-TW" dirty="0"/>
              <a:t>Machine learning is a form of Al that enables computer systems to learn how to perform tasks without being explicitly programmed to do so.</a:t>
            </a:r>
          </a:p>
          <a:p>
            <a:r>
              <a:rPr lang="en-US" altLang="zh-TW" dirty="0"/>
              <a:t>For more complex tasks, such as recognizing faces or understanding spoken conversations, it is incredibly difficult for programmers to write the necessary algorithms, and this is where machine learning comes in.</a:t>
            </a:r>
          </a:p>
          <a:p>
            <a:r>
              <a:rPr lang="en-US" altLang="zh-TW" dirty="0"/>
              <a:t>Machine-learning algorithms use collections of sample data, known as training data, to build models that make predictions or choices based on new data.</a:t>
            </a:r>
            <a:endParaRPr lang="zh-TW" altLang="en-US" dirty="0"/>
          </a:p>
        </p:txBody>
      </p:sp>
      <p:pic>
        <p:nvPicPr>
          <p:cNvPr id="6" name="內容版面配置區 5">
            <a:extLst>
              <a:ext uri="{FF2B5EF4-FFF2-40B4-BE49-F238E27FC236}">
                <a16:creationId xmlns:a16="http://schemas.microsoft.com/office/drawing/2014/main" id="{585B472C-20C1-98CC-A9D0-27EEBA3592B7}"/>
              </a:ext>
            </a:extLst>
          </p:cNvPr>
          <p:cNvPicPr>
            <a:picLocks noGrp="1" noChangeAspect="1"/>
          </p:cNvPicPr>
          <p:nvPr>
            <p:ph sz="half" idx="2"/>
          </p:nvPr>
        </p:nvPicPr>
        <p:blipFill>
          <a:blip r:embed="rId2"/>
          <a:stretch>
            <a:fillRect/>
          </a:stretch>
        </p:blipFill>
        <p:spPr>
          <a:xfrm>
            <a:off x="6311656" y="1825625"/>
            <a:ext cx="4902687" cy="4351338"/>
          </a:xfrm>
        </p:spPr>
      </p:pic>
    </p:spTree>
    <p:extLst>
      <p:ext uri="{BB962C8B-B14F-4D97-AF65-F5344CB8AC3E}">
        <p14:creationId xmlns:p14="http://schemas.microsoft.com/office/powerpoint/2010/main" val="2994617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600D79-AA1C-EB50-28F4-706F29C000AF}"/>
              </a:ext>
            </a:extLst>
          </p:cNvPr>
          <p:cNvSpPr>
            <a:spLocks noGrp="1"/>
          </p:cNvSpPr>
          <p:nvPr>
            <p:ph type="title"/>
          </p:nvPr>
        </p:nvSpPr>
        <p:spPr/>
        <p:txBody>
          <a:bodyPr/>
          <a:lstStyle/>
          <a:p>
            <a:r>
              <a:rPr lang="en-US" altLang="zh-TW" dirty="0"/>
              <a:t>FINE-TUNING DATA - BACKPROPAGATION</a:t>
            </a:r>
            <a:endParaRPr lang="zh-TW" altLang="en-US" dirty="0"/>
          </a:p>
        </p:txBody>
      </p:sp>
      <p:sp>
        <p:nvSpPr>
          <p:cNvPr id="3" name="內容版面配置區 2">
            <a:extLst>
              <a:ext uri="{FF2B5EF4-FFF2-40B4-BE49-F238E27FC236}">
                <a16:creationId xmlns:a16="http://schemas.microsoft.com/office/drawing/2014/main" id="{100A7EE2-389F-AAC0-903C-17BEB33A851F}"/>
              </a:ext>
            </a:extLst>
          </p:cNvPr>
          <p:cNvSpPr>
            <a:spLocks noGrp="1"/>
          </p:cNvSpPr>
          <p:nvPr>
            <p:ph sz="half" idx="1"/>
          </p:nvPr>
        </p:nvSpPr>
        <p:spPr/>
        <p:txBody>
          <a:bodyPr>
            <a:normAutofit fontScale="85000" lnSpcReduction="20000"/>
          </a:bodyPr>
          <a:lstStyle/>
          <a:p>
            <a:r>
              <a:rPr lang="en-US" altLang="zh-TW" dirty="0"/>
              <a:t>Backpropagation is a type of algorithm that is used to train artificial neural networks (ANNs), specifically feedforward neural networks.</a:t>
            </a:r>
          </a:p>
          <a:p>
            <a:r>
              <a:rPr lang="en-US" altLang="zh-TW" dirty="0"/>
              <a:t>It is known as backpropagation because it begins at the final (output) layer and moves in reverse towards the first (input) layer.</a:t>
            </a:r>
          </a:p>
          <a:p>
            <a:r>
              <a:rPr lang="en-US" altLang="zh-TW" dirty="0"/>
              <a:t>During this process, nodes are reprogrammed by adjusting their weights and biases using gradient descent to find out whether increasing or decreasing them will produce better results</a:t>
            </a:r>
            <a:endParaRPr lang="zh-TW" altLang="en-US" dirty="0"/>
          </a:p>
        </p:txBody>
      </p:sp>
      <p:pic>
        <p:nvPicPr>
          <p:cNvPr id="6" name="內容版面配置區 5">
            <a:extLst>
              <a:ext uri="{FF2B5EF4-FFF2-40B4-BE49-F238E27FC236}">
                <a16:creationId xmlns:a16="http://schemas.microsoft.com/office/drawing/2014/main" id="{A7F9C1DD-9E07-C457-32D9-5FBD0E21BAA3}"/>
              </a:ext>
            </a:extLst>
          </p:cNvPr>
          <p:cNvPicPr>
            <a:picLocks noGrp="1" noChangeAspect="1"/>
          </p:cNvPicPr>
          <p:nvPr>
            <p:ph sz="half" idx="2"/>
          </p:nvPr>
        </p:nvPicPr>
        <p:blipFill>
          <a:blip r:embed="rId2"/>
          <a:stretch>
            <a:fillRect/>
          </a:stretch>
        </p:blipFill>
        <p:spPr>
          <a:xfrm>
            <a:off x="6431926" y="1825625"/>
            <a:ext cx="4662148" cy="4351338"/>
          </a:xfrm>
        </p:spPr>
      </p:pic>
    </p:spTree>
    <p:extLst>
      <p:ext uri="{BB962C8B-B14F-4D97-AF65-F5344CB8AC3E}">
        <p14:creationId xmlns:p14="http://schemas.microsoft.com/office/powerpoint/2010/main" val="3768414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4E02E1-FE0F-D1AF-1CDC-BA5F3C6D39B9}"/>
              </a:ext>
            </a:extLst>
          </p:cNvPr>
          <p:cNvSpPr>
            <a:spLocks noGrp="1"/>
          </p:cNvSpPr>
          <p:nvPr>
            <p:ph type="title"/>
          </p:nvPr>
        </p:nvSpPr>
        <p:spPr/>
        <p:txBody>
          <a:bodyPr/>
          <a:lstStyle/>
          <a:p>
            <a:r>
              <a:rPr lang="en-US" altLang="zh-TW" dirty="0"/>
              <a:t>STRUCTURED DATA - RECURRENT NEURAL NETWORKS</a:t>
            </a:r>
            <a:endParaRPr lang="zh-TW" altLang="en-US" dirty="0"/>
          </a:p>
        </p:txBody>
      </p:sp>
      <p:sp>
        <p:nvSpPr>
          <p:cNvPr id="3" name="內容版面配置區 2">
            <a:extLst>
              <a:ext uri="{FF2B5EF4-FFF2-40B4-BE49-F238E27FC236}">
                <a16:creationId xmlns:a16="http://schemas.microsoft.com/office/drawing/2014/main" id="{EF688C4E-565B-FD9D-FC49-7A96AB15162A}"/>
              </a:ext>
            </a:extLst>
          </p:cNvPr>
          <p:cNvSpPr>
            <a:spLocks noGrp="1"/>
          </p:cNvSpPr>
          <p:nvPr>
            <p:ph sz="half" idx="1"/>
          </p:nvPr>
        </p:nvSpPr>
        <p:spPr/>
        <p:txBody>
          <a:bodyPr>
            <a:normAutofit fontScale="92500" lnSpcReduction="10000"/>
          </a:bodyPr>
          <a:lstStyle/>
          <a:p>
            <a:r>
              <a:rPr lang="en-US" altLang="zh-TW" dirty="0"/>
              <a:t>A recurrent neural network (RNN) is a type of ANN in which data can move backward in a "feedback loop".</a:t>
            </a:r>
          </a:p>
          <a:p>
            <a:r>
              <a:rPr lang="en-US" altLang="zh-TW" dirty="0"/>
              <a:t>RNNs are used to process sequential data—data that has to be in a specific order—such as language. </a:t>
            </a:r>
          </a:p>
        </p:txBody>
      </p:sp>
      <p:sp>
        <p:nvSpPr>
          <p:cNvPr id="4" name="內容版面配置區 3">
            <a:extLst>
              <a:ext uri="{FF2B5EF4-FFF2-40B4-BE49-F238E27FC236}">
                <a16:creationId xmlns:a16="http://schemas.microsoft.com/office/drawing/2014/main" id="{17B2C83E-A13C-F96C-DD80-9993C5DDB206}"/>
              </a:ext>
            </a:extLst>
          </p:cNvPr>
          <p:cNvSpPr>
            <a:spLocks noGrp="1"/>
          </p:cNvSpPr>
          <p:nvPr>
            <p:ph sz="half" idx="2"/>
          </p:nvPr>
        </p:nvSpPr>
        <p:spPr/>
        <p:txBody>
          <a:bodyPr>
            <a:normAutofit fontScale="92500" lnSpcReduction="10000"/>
          </a:bodyPr>
          <a:lstStyle/>
          <a:p>
            <a:r>
              <a:rPr lang="en-US" altLang="zh-TW" dirty="0"/>
              <a:t>While traditional ANNs process individual data points to give an outcome, RNNs maintain the  essential structure and relationships within sequential data, so that it remains intact.</a:t>
            </a:r>
          </a:p>
          <a:p>
            <a:r>
              <a:rPr lang="en-US" altLang="zh-TW" dirty="0"/>
              <a:t>In doing so, RNNs can be used to predict the next output of a sequence They are used widely in natural language processing tasks, including training virtual assistants to carry out spoken conversations.</a:t>
            </a:r>
            <a:endParaRPr lang="zh-TW" altLang="en-US" dirty="0"/>
          </a:p>
          <a:p>
            <a:endParaRPr lang="zh-TW" altLang="en-US" dirty="0"/>
          </a:p>
        </p:txBody>
      </p:sp>
    </p:spTree>
    <p:extLst>
      <p:ext uri="{BB962C8B-B14F-4D97-AF65-F5344CB8AC3E}">
        <p14:creationId xmlns:p14="http://schemas.microsoft.com/office/powerpoint/2010/main" val="35651504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18C393-9BC3-5ECF-31EF-405DE41A19CF}"/>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F7F04DC6-028F-608E-063F-7942DE29FACA}"/>
              </a:ext>
            </a:extLst>
          </p:cNvPr>
          <p:cNvPicPr>
            <a:picLocks noGrp="1" noChangeAspect="1"/>
          </p:cNvPicPr>
          <p:nvPr>
            <p:ph idx="1"/>
          </p:nvPr>
        </p:nvPicPr>
        <p:blipFill>
          <a:blip r:embed="rId2"/>
          <a:stretch>
            <a:fillRect/>
          </a:stretch>
        </p:blipFill>
        <p:spPr>
          <a:xfrm>
            <a:off x="3733177" y="1825625"/>
            <a:ext cx="4725646" cy="4351338"/>
          </a:xfrm>
        </p:spPr>
      </p:pic>
    </p:spTree>
    <p:extLst>
      <p:ext uri="{BB962C8B-B14F-4D97-AF65-F5344CB8AC3E}">
        <p14:creationId xmlns:p14="http://schemas.microsoft.com/office/powerpoint/2010/main" val="4139108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CBFE9B-D0A1-21DE-13EF-6CA7C513009B}"/>
              </a:ext>
            </a:extLst>
          </p:cNvPr>
          <p:cNvSpPr>
            <a:spLocks noGrp="1"/>
          </p:cNvSpPr>
          <p:nvPr>
            <p:ph type="title"/>
          </p:nvPr>
        </p:nvSpPr>
        <p:spPr/>
        <p:txBody>
          <a:bodyPr/>
          <a:lstStyle/>
          <a:p>
            <a:r>
              <a:rPr lang="en-US" altLang="zh-TW" dirty="0"/>
              <a:t>BUILDING A BRAIN – DEEP LEARNING</a:t>
            </a:r>
            <a:endParaRPr lang="zh-TW" altLang="en-US" dirty="0"/>
          </a:p>
        </p:txBody>
      </p:sp>
      <p:sp>
        <p:nvSpPr>
          <p:cNvPr id="3" name="內容版面配置區 2">
            <a:extLst>
              <a:ext uri="{FF2B5EF4-FFF2-40B4-BE49-F238E27FC236}">
                <a16:creationId xmlns:a16="http://schemas.microsoft.com/office/drawing/2014/main" id="{7856A103-E1C5-5CFC-9571-7880753257E7}"/>
              </a:ext>
            </a:extLst>
          </p:cNvPr>
          <p:cNvSpPr>
            <a:spLocks noGrp="1"/>
          </p:cNvSpPr>
          <p:nvPr>
            <p:ph idx="1"/>
          </p:nvPr>
        </p:nvSpPr>
        <p:spPr/>
        <p:txBody>
          <a:bodyPr>
            <a:normAutofit/>
          </a:bodyPr>
          <a:lstStyle/>
          <a:p>
            <a:r>
              <a:rPr lang="en-US" altLang="zh-TW" dirty="0"/>
              <a:t>Deep learning is a powerful form of machine learning based on artificial neural networks. It uses ANNs with many hidden layers, known as deep neural networks (DNNs), to identify increasingly more meaningful features from input data.</a:t>
            </a:r>
          </a:p>
          <a:p>
            <a:r>
              <a:rPr lang="en-US" altLang="zh-TW" dirty="0"/>
              <a:t>As with ANNs, data passes from the input layer into the hidden layers, where the nodes receive, process, and pass it on to another node in the next layer.</a:t>
            </a:r>
          </a:p>
          <a:p>
            <a:r>
              <a:rPr lang="en-US" altLang="zh-TW" dirty="0"/>
              <a:t>With so many layers, DNNs process data very accurately and quickly, and are also capable of making accurate predictions.</a:t>
            </a:r>
          </a:p>
        </p:txBody>
      </p:sp>
    </p:spTree>
    <p:extLst>
      <p:ext uri="{BB962C8B-B14F-4D97-AF65-F5344CB8AC3E}">
        <p14:creationId xmlns:p14="http://schemas.microsoft.com/office/powerpoint/2010/main" val="332385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84D38B-C6A6-FD11-C743-1EBA3EE10A99}"/>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126127CA-7761-7EFA-E7E8-D1EE1F02773E}"/>
              </a:ext>
            </a:extLst>
          </p:cNvPr>
          <p:cNvPicPr>
            <a:picLocks noGrp="1" noChangeAspect="1"/>
          </p:cNvPicPr>
          <p:nvPr>
            <p:ph idx="1"/>
          </p:nvPr>
        </p:nvPicPr>
        <p:blipFill>
          <a:blip r:embed="rId2"/>
          <a:stretch>
            <a:fillRect/>
          </a:stretch>
        </p:blipFill>
        <p:spPr>
          <a:xfrm>
            <a:off x="1874377" y="1825625"/>
            <a:ext cx="8443246" cy="4351338"/>
          </a:xfrm>
        </p:spPr>
      </p:pic>
    </p:spTree>
    <p:extLst>
      <p:ext uri="{BB962C8B-B14F-4D97-AF65-F5344CB8AC3E}">
        <p14:creationId xmlns:p14="http://schemas.microsoft.com/office/powerpoint/2010/main" val="228200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AC4909-9A5B-A1D9-B9E2-E817A4D627BA}"/>
              </a:ext>
            </a:extLst>
          </p:cNvPr>
          <p:cNvSpPr>
            <a:spLocks noGrp="1"/>
          </p:cNvSpPr>
          <p:nvPr>
            <p:ph type="title"/>
          </p:nvPr>
        </p:nvSpPr>
        <p:spPr/>
        <p:txBody>
          <a:bodyPr/>
          <a:lstStyle/>
          <a:p>
            <a:r>
              <a:rPr lang="en-US" altLang="zh-TW" dirty="0"/>
              <a:t>Al VS Al - Generative Adversarial Network</a:t>
            </a:r>
            <a:endParaRPr lang="zh-TW" altLang="en-US" dirty="0"/>
          </a:p>
        </p:txBody>
      </p:sp>
      <p:sp>
        <p:nvSpPr>
          <p:cNvPr id="3" name="內容版面配置區 2">
            <a:extLst>
              <a:ext uri="{FF2B5EF4-FFF2-40B4-BE49-F238E27FC236}">
                <a16:creationId xmlns:a16="http://schemas.microsoft.com/office/drawing/2014/main" id="{7110C951-7D19-9244-B309-F4988B0277F5}"/>
              </a:ext>
            </a:extLst>
          </p:cNvPr>
          <p:cNvSpPr>
            <a:spLocks noGrp="1"/>
          </p:cNvSpPr>
          <p:nvPr>
            <p:ph sz="half" idx="1"/>
          </p:nvPr>
        </p:nvSpPr>
        <p:spPr/>
        <p:txBody>
          <a:bodyPr>
            <a:normAutofit fontScale="85000" lnSpcReduction="10000"/>
          </a:bodyPr>
          <a:lstStyle/>
          <a:p>
            <a:r>
              <a:rPr lang="en-US" altLang="zh-TW" dirty="0"/>
              <a:t>A generative adversarial network (GAN) is a machine-learning model that uses two competing artificial neural networks.</a:t>
            </a:r>
          </a:p>
          <a:p>
            <a:r>
              <a:rPr lang="en-US" altLang="zh-TW" dirty="0"/>
              <a:t>One ANN, the "generator", uses unlabeled training data to create new fake data that it supplies to the second ANN—the "discriminator.“</a:t>
            </a:r>
          </a:p>
          <a:p>
            <a:r>
              <a:rPr lang="en-US" altLang="zh-TW" dirty="0"/>
              <a:t>The discriminator aims to identify the fake data. </a:t>
            </a:r>
          </a:p>
          <a:p>
            <a:r>
              <a:rPr lang="en-US" altLang="zh-TW" dirty="0"/>
              <a:t>This process continues until the generator can make convincing fake data.</a:t>
            </a:r>
          </a:p>
          <a:p>
            <a:endParaRPr lang="en-US" altLang="zh-TW" dirty="0"/>
          </a:p>
          <a:p>
            <a:endParaRPr lang="zh-TW" altLang="en-US" dirty="0"/>
          </a:p>
        </p:txBody>
      </p:sp>
      <p:pic>
        <p:nvPicPr>
          <p:cNvPr id="6" name="內容版面配置區 5">
            <a:extLst>
              <a:ext uri="{FF2B5EF4-FFF2-40B4-BE49-F238E27FC236}">
                <a16:creationId xmlns:a16="http://schemas.microsoft.com/office/drawing/2014/main" id="{75B52622-D9F6-89A3-6BCA-67AA5902D54F}"/>
              </a:ext>
            </a:extLst>
          </p:cNvPr>
          <p:cNvPicPr>
            <a:picLocks noGrp="1" noChangeAspect="1"/>
          </p:cNvPicPr>
          <p:nvPr>
            <p:ph sz="half" idx="2"/>
          </p:nvPr>
        </p:nvPicPr>
        <p:blipFill>
          <a:blip r:embed="rId2"/>
          <a:stretch>
            <a:fillRect/>
          </a:stretch>
        </p:blipFill>
        <p:spPr>
          <a:xfrm>
            <a:off x="6794537" y="1825625"/>
            <a:ext cx="3936925" cy="4351338"/>
          </a:xfrm>
        </p:spPr>
      </p:pic>
    </p:spTree>
    <p:extLst>
      <p:ext uri="{BB962C8B-B14F-4D97-AF65-F5344CB8AC3E}">
        <p14:creationId xmlns:p14="http://schemas.microsoft.com/office/powerpoint/2010/main" val="2157148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9ACD4A-F893-5795-9F9F-6E884ECE3B4B}"/>
              </a:ext>
            </a:extLst>
          </p:cNvPr>
          <p:cNvSpPr>
            <a:spLocks noGrp="1"/>
          </p:cNvSpPr>
          <p:nvPr>
            <p:ph type="title"/>
          </p:nvPr>
        </p:nvSpPr>
        <p:spPr/>
        <p:txBody>
          <a:bodyPr/>
          <a:lstStyle/>
          <a:p>
            <a:r>
              <a:rPr lang="en-US" altLang="zh-TW" dirty="0"/>
              <a:t>PROCESSING VISUAL DATA - CONVOLUTIONAL NEURAL NETWORKS</a:t>
            </a:r>
            <a:endParaRPr lang="zh-TW" altLang="en-US" dirty="0"/>
          </a:p>
        </p:txBody>
      </p:sp>
      <p:sp>
        <p:nvSpPr>
          <p:cNvPr id="3" name="內容版面配置區 2">
            <a:extLst>
              <a:ext uri="{FF2B5EF4-FFF2-40B4-BE49-F238E27FC236}">
                <a16:creationId xmlns:a16="http://schemas.microsoft.com/office/drawing/2014/main" id="{5BB995A7-A632-56D2-B3B5-5B7D8B39AFBC}"/>
              </a:ext>
            </a:extLst>
          </p:cNvPr>
          <p:cNvSpPr>
            <a:spLocks noGrp="1"/>
          </p:cNvSpPr>
          <p:nvPr>
            <p:ph sz="half" idx="1"/>
          </p:nvPr>
        </p:nvSpPr>
        <p:spPr/>
        <p:txBody>
          <a:bodyPr>
            <a:normAutofit fontScale="85000" lnSpcReduction="20000"/>
          </a:bodyPr>
          <a:lstStyle/>
          <a:p>
            <a:r>
              <a:rPr lang="en-US" altLang="zh-TW" dirty="0"/>
              <a:t>A convolutional neural network (CN N) is a type of deep neural network that is similar to the structure of the visual cortex</a:t>
            </a:r>
          </a:p>
          <a:p>
            <a:r>
              <a:rPr lang="en-US" altLang="zh-TW" dirty="0"/>
              <a:t>CNNs are effective tools for computer vision, since they can be taught to recognize features in input images, such as the pointed ears of cats.</a:t>
            </a:r>
            <a:endParaRPr lang="zh-TW" altLang="en-US" dirty="0"/>
          </a:p>
        </p:txBody>
      </p:sp>
      <p:sp>
        <p:nvSpPr>
          <p:cNvPr id="4" name="內容版面配置區 3">
            <a:extLst>
              <a:ext uri="{FF2B5EF4-FFF2-40B4-BE49-F238E27FC236}">
                <a16:creationId xmlns:a16="http://schemas.microsoft.com/office/drawing/2014/main" id="{28E151D5-7299-C8B6-3B2F-A650181D810E}"/>
              </a:ext>
            </a:extLst>
          </p:cNvPr>
          <p:cNvSpPr>
            <a:spLocks noGrp="1"/>
          </p:cNvSpPr>
          <p:nvPr>
            <p:ph sz="half" idx="2"/>
          </p:nvPr>
        </p:nvSpPr>
        <p:spPr/>
        <p:txBody>
          <a:bodyPr>
            <a:normAutofit fontScale="85000" lnSpcReduction="20000"/>
          </a:bodyPr>
          <a:lstStyle/>
          <a:p>
            <a:r>
              <a:rPr lang="en-US" altLang="zh-TW" dirty="0"/>
              <a:t>There are three types of layers in a CNN</a:t>
            </a:r>
          </a:p>
          <a:p>
            <a:pPr lvl="1"/>
            <a:r>
              <a:rPr lang="en-US" altLang="zh-TW" dirty="0"/>
              <a:t>The first type performs a function called a "convolution," which allows features in an image to be detected. These layers first extract low-level features (lines and edges), before extracting higher-level features (shapes). They work by passing a filter over the image that creates a "map" of the location of each feature on the image. </a:t>
            </a:r>
          </a:p>
          <a:p>
            <a:pPr lvl="1"/>
            <a:r>
              <a:rPr lang="en-US" altLang="zh-TW" dirty="0"/>
              <a:t>Between each convolution, there is a "pooling" layer, which reduces the complexity of the feature maps.</a:t>
            </a:r>
          </a:p>
          <a:p>
            <a:pPr lvl="1"/>
            <a:r>
              <a:rPr lang="en-US" altLang="zh-TW" dirty="0"/>
              <a:t>The data from these layers is flattened, and then passes through a "classification" layer, which identifies and labels the image.</a:t>
            </a:r>
            <a:endParaRPr lang="zh-TW" altLang="en-US" dirty="0"/>
          </a:p>
          <a:p>
            <a:endParaRPr lang="zh-TW" altLang="en-US" dirty="0"/>
          </a:p>
        </p:txBody>
      </p:sp>
    </p:spTree>
    <p:extLst>
      <p:ext uri="{BB962C8B-B14F-4D97-AF65-F5344CB8AC3E}">
        <p14:creationId xmlns:p14="http://schemas.microsoft.com/office/powerpoint/2010/main" val="3885569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2F58BA-CF60-21D9-CBAB-0C007D423EE6}"/>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FD3229E2-64E2-E53B-D986-6F671BF53AEF}"/>
              </a:ext>
            </a:extLst>
          </p:cNvPr>
          <p:cNvPicPr>
            <a:picLocks noGrp="1" noChangeAspect="1"/>
          </p:cNvPicPr>
          <p:nvPr>
            <p:ph idx="1"/>
          </p:nvPr>
        </p:nvPicPr>
        <p:blipFill>
          <a:blip r:embed="rId2"/>
          <a:stretch>
            <a:fillRect/>
          </a:stretch>
        </p:blipFill>
        <p:spPr>
          <a:xfrm>
            <a:off x="838200" y="2662110"/>
            <a:ext cx="10515600" cy="2678368"/>
          </a:xfrm>
        </p:spPr>
      </p:pic>
    </p:spTree>
    <p:extLst>
      <p:ext uri="{BB962C8B-B14F-4D97-AF65-F5344CB8AC3E}">
        <p14:creationId xmlns:p14="http://schemas.microsoft.com/office/powerpoint/2010/main" val="207177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A8ABF7-BA28-3211-B4EA-36673035008A}"/>
              </a:ext>
            </a:extLst>
          </p:cNvPr>
          <p:cNvSpPr>
            <a:spLocks noGrp="1"/>
          </p:cNvSpPr>
          <p:nvPr>
            <p:ph type="title"/>
          </p:nvPr>
        </p:nvSpPr>
        <p:spPr/>
        <p:txBody>
          <a:bodyPr/>
          <a:lstStyle/>
          <a:p>
            <a:r>
              <a:rPr lang="en-US" altLang="zh-TW" dirty="0"/>
              <a:t>GAINING INSIGHT FROM DATA - DATA MINING</a:t>
            </a:r>
            <a:endParaRPr lang="zh-TW" altLang="en-US" dirty="0"/>
          </a:p>
        </p:txBody>
      </p:sp>
      <p:sp>
        <p:nvSpPr>
          <p:cNvPr id="3" name="內容版面配置區 2">
            <a:extLst>
              <a:ext uri="{FF2B5EF4-FFF2-40B4-BE49-F238E27FC236}">
                <a16:creationId xmlns:a16="http://schemas.microsoft.com/office/drawing/2014/main" id="{F0E176F6-8C21-9B18-3234-422F99007D1F}"/>
              </a:ext>
            </a:extLst>
          </p:cNvPr>
          <p:cNvSpPr>
            <a:spLocks noGrp="1"/>
          </p:cNvSpPr>
          <p:nvPr>
            <p:ph sz="half" idx="1"/>
          </p:nvPr>
        </p:nvSpPr>
        <p:spPr/>
        <p:txBody>
          <a:bodyPr>
            <a:normAutofit lnSpcReduction="10000"/>
          </a:bodyPr>
          <a:lstStyle/>
          <a:p>
            <a:r>
              <a:rPr lang="en-US" altLang="zh-TW" dirty="0"/>
              <a:t>Data mining is a process of</a:t>
            </a:r>
            <a:r>
              <a:rPr lang="zh-TW" altLang="en-US" dirty="0"/>
              <a:t> </a:t>
            </a:r>
            <a:r>
              <a:rPr lang="en-US" altLang="zh-TW" dirty="0"/>
              <a:t>uncovering patterns of information in</a:t>
            </a:r>
            <a:r>
              <a:rPr lang="zh-TW" altLang="en-US" dirty="0"/>
              <a:t> </a:t>
            </a:r>
            <a:r>
              <a:rPr lang="en-US" altLang="zh-TW" dirty="0"/>
              <a:t>large data sets (sets of information)</a:t>
            </a:r>
            <a:r>
              <a:rPr lang="zh-TW" altLang="en-US" dirty="0"/>
              <a:t> </a:t>
            </a:r>
            <a:r>
              <a:rPr lang="en-US" altLang="zh-TW" dirty="0"/>
              <a:t>with a view to making the data useful</a:t>
            </a:r>
            <a:r>
              <a:rPr lang="zh-TW" altLang="en-US" dirty="0"/>
              <a:t> </a:t>
            </a:r>
            <a:r>
              <a:rPr lang="en-US" altLang="zh-TW" dirty="0"/>
              <a:t>for specific tasks.</a:t>
            </a:r>
          </a:p>
          <a:p>
            <a:r>
              <a:rPr lang="en-US" altLang="zh-TW" dirty="0"/>
              <a:t>Data mining is a broad</a:t>
            </a:r>
            <a:r>
              <a:rPr lang="zh-TW" altLang="en-US" dirty="0"/>
              <a:t> </a:t>
            </a:r>
            <a:r>
              <a:rPr lang="en-US" altLang="zh-TW" dirty="0"/>
              <a:t>discipline that increasingly uses Al</a:t>
            </a:r>
            <a:r>
              <a:rPr lang="zh-TW" altLang="en-US" dirty="0"/>
              <a:t> </a:t>
            </a:r>
            <a:r>
              <a:rPr lang="en-US" altLang="zh-TW" dirty="0"/>
              <a:t>techniques to process volumes of</a:t>
            </a:r>
            <a:r>
              <a:rPr lang="zh-TW" altLang="en-US" dirty="0"/>
              <a:t> </a:t>
            </a:r>
            <a:r>
              <a:rPr lang="en-US" altLang="zh-TW" dirty="0"/>
              <a:t>data that are too large for humans</a:t>
            </a:r>
            <a:r>
              <a:rPr lang="zh-TW" altLang="en-US" dirty="0"/>
              <a:t> </a:t>
            </a:r>
            <a:r>
              <a:rPr lang="en-US" altLang="zh-TW" dirty="0"/>
              <a:t>to handle. </a:t>
            </a:r>
            <a:endParaRPr lang="zh-TW" altLang="en-US" dirty="0"/>
          </a:p>
        </p:txBody>
      </p:sp>
      <p:sp>
        <p:nvSpPr>
          <p:cNvPr id="4" name="內容版面配置區 3">
            <a:extLst>
              <a:ext uri="{FF2B5EF4-FFF2-40B4-BE49-F238E27FC236}">
                <a16:creationId xmlns:a16="http://schemas.microsoft.com/office/drawing/2014/main" id="{B6AD1026-B687-A018-A9E5-8BCAA3B37C22}"/>
              </a:ext>
            </a:extLst>
          </p:cNvPr>
          <p:cNvSpPr>
            <a:spLocks noGrp="1"/>
          </p:cNvSpPr>
          <p:nvPr>
            <p:ph sz="half" idx="2"/>
          </p:nvPr>
        </p:nvSpPr>
        <p:spPr/>
        <p:txBody>
          <a:bodyPr>
            <a:normAutofit lnSpcReduction="10000"/>
          </a:bodyPr>
          <a:lstStyle/>
          <a:p>
            <a:r>
              <a:rPr lang="en-US" altLang="zh-TW" dirty="0"/>
              <a:t>Two key techniques used</a:t>
            </a:r>
            <a:r>
              <a:rPr lang="zh-TW" altLang="en-US" dirty="0"/>
              <a:t> </a:t>
            </a:r>
            <a:r>
              <a:rPr lang="en-US" altLang="zh-TW" dirty="0"/>
              <a:t>are “clustering”</a:t>
            </a:r>
            <a:r>
              <a:rPr lang="zh-TW" altLang="en-US" dirty="0"/>
              <a:t> </a:t>
            </a:r>
            <a:r>
              <a:rPr lang="en-US" altLang="zh-TW" dirty="0"/>
              <a:t>and “anomaly detection.”</a:t>
            </a:r>
            <a:endParaRPr lang="zh-TW" altLang="en-US" dirty="0"/>
          </a:p>
          <a:p>
            <a:endParaRPr lang="zh-TW" altLang="en-US" dirty="0"/>
          </a:p>
        </p:txBody>
      </p:sp>
    </p:spTree>
    <p:extLst>
      <p:ext uri="{BB962C8B-B14F-4D97-AF65-F5344CB8AC3E}">
        <p14:creationId xmlns:p14="http://schemas.microsoft.com/office/powerpoint/2010/main" val="386989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DE0D08-AAFE-3959-DAC9-754C415AE5D9}"/>
              </a:ext>
            </a:extLst>
          </p:cNvPr>
          <p:cNvSpPr>
            <a:spLocks noGrp="1"/>
          </p:cNvSpPr>
          <p:nvPr>
            <p:ph type="title"/>
          </p:nvPr>
        </p:nvSpPr>
        <p:spPr/>
        <p:txBody>
          <a:bodyPr/>
          <a:lstStyle/>
          <a:p>
            <a:r>
              <a:rPr lang="en-US" altLang="zh-TW" dirty="0"/>
              <a:t>TEACHING MATERIALS - TRAINING DATA</a:t>
            </a:r>
            <a:endParaRPr lang="zh-TW" altLang="en-US" dirty="0"/>
          </a:p>
        </p:txBody>
      </p:sp>
      <p:sp>
        <p:nvSpPr>
          <p:cNvPr id="3" name="內容版面配置區 2">
            <a:extLst>
              <a:ext uri="{FF2B5EF4-FFF2-40B4-BE49-F238E27FC236}">
                <a16:creationId xmlns:a16="http://schemas.microsoft.com/office/drawing/2014/main" id="{55821B36-2CB3-81A9-E983-0FA31A52AA1E}"/>
              </a:ext>
            </a:extLst>
          </p:cNvPr>
          <p:cNvSpPr>
            <a:spLocks noGrp="1"/>
          </p:cNvSpPr>
          <p:nvPr>
            <p:ph sz="half" idx="1"/>
          </p:nvPr>
        </p:nvSpPr>
        <p:spPr/>
        <p:txBody>
          <a:bodyPr>
            <a:normAutofit lnSpcReduction="10000"/>
          </a:bodyPr>
          <a:lstStyle/>
          <a:p>
            <a:r>
              <a:rPr lang="en-US" altLang="zh-TW" dirty="0"/>
              <a:t>Training data is a type of data that is used during machine learning to teach Als how to perform tasks accurately.</a:t>
            </a:r>
          </a:p>
          <a:p>
            <a:r>
              <a:rPr lang="en-US" altLang="zh-TW" dirty="0"/>
              <a:t>"Validation data'' may also be used to assess how accurately the Al processes the training data during the learning period.</a:t>
            </a:r>
          </a:p>
          <a:p>
            <a:r>
              <a:rPr lang="en-US" altLang="zh-TW" dirty="0"/>
              <a:t>Once the Al has been trained, "test data" is then used to assess the accuracy of its results.</a:t>
            </a:r>
            <a:endParaRPr lang="zh-TW" altLang="en-US" dirty="0"/>
          </a:p>
        </p:txBody>
      </p:sp>
      <p:pic>
        <p:nvPicPr>
          <p:cNvPr id="6" name="內容版面配置區 5">
            <a:extLst>
              <a:ext uri="{FF2B5EF4-FFF2-40B4-BE49-F238E27FC236}">
                <a16:creationId xmlns:a16="http://schemas.microsoft.com/office/drawing/2014/main" id="{6E7D6610-5AFB-7327-021F-916664F13197}"/>
              </a:ext>
            </a:extLst>
          </p:cNvPr>
          <p:cNvPicPr>
            <a:picLocks noGrp="1" noChangeAspect="1"/>
          </p:cNvPicPr>
          <p:nvPr>
            <p:ph sz="half" idx="2"/>
          </p:nvPr>
        </p:nvPicPr>
        <p:blipFill>
          <a:blip r:embed="rId2"/>
          <a:stretch>
            <a:fillRect/>
          </a:stretch>
        </p:blipFill>
        <p:spPr>
          <a:xfrm>
            <a:off x="6458574" y="1825625"/>
            <a:ext cx="4608852" cy="4351338"/>
          </a:xfrm>
        </p:spPr>
      </p:pic>
    </p:spTree>
    <p:extLst>
      <p:ext uri="{BB962C8B-B14F-4D97-AF65-F5344CB8AC3E}">
        <p14:creationId xmlns:p14="http://schemas.microsoft.com/office/powerpoint/2010/main" val="57056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DF223A-28B6-5068-751F-433FF2BCF4A9}"/>
              </a:ext>
            </a:extLst>
          </p:cNvPr>
          <p:cNvSpPr>
            <a:spLocks noGrp="1"/>
          </p:cNvSpPr>
          <p:nvPr>
            <p:ph type="title"/>
          </p:nvPr>
        </p:nvSpPr>
        <p:spPr/>
        <p:txBody>
          <a:bodyPr/>
          <a:lstStyle/>
          <a:p>
            <a:r>
              <a:rPr lang="en-US" altLang="zh-TW" dirty="0"/>
              <a:t>GIVING DATA MEANING - FEATURES AND LABELS</a:t>
            </a:r>
            <a:endParaRPr lang="zh-TW" altLang="en-US" dirty="0"/>
          </a:p>
        </p:txBody>
      </p:sp>
      <p:sp>
        <p:nvSpPr>
          <p:cNvPr id="3" name="內容版面配置區 2">
            <a:extLst>
              <a:ext uri="{FF2B5EF4-FFF2-40B4-BE49-F238E27FC236}">
                <a16:creationId xmlns:a16="http://schemas.microsoft.com/office/drawing/2014/main" id="{07EEBD62-952E-CA68-2BC4-36EF9BC2B932}"/>
              </a:ext>
            </a:extLst>
          </p:cNvPr>
          <p:cNvSpPr>
            <a:spLocks noGrp="1"/>
          </p:cNvSpPr>
          <p:nvPr>
            <p:ph sz="half" idx="1"/>
          </p:nvPr>
        </p:nvSpPr>
        <p:spPr/>
        <p:txBody>
          <a:bodyPr>
            <a:normAutofit lnSpcReduction="10000"/>
          </a:bodyPr>
          <a:lstStyle/>
          <a:p>
            <a:r>
              <a:rPr lang="en-US" altLang="zh-TW" dirty="0"/>
              <a:t>A "feature" is a characteristic, such as a pattern of pixels, that an Al can use as an input to predict a label, which becomes the output.</a:t>
            </a:r>
          </a:p>
          <a:p>
            <a:r>
              <a:rPr lang="en-US" altLang="zh-TW" dirty="0"/>
              <a:t>In supervised machine learning, Als learn to associate particular features with labels by processing training data sets that have already been labeled by a human operator.</a:t>
            </a:r>
            <a:endParaRPr lang="zh-TW" altLang="en-US" dirty="0"/>
          </a:p>
        </p:txBody>
      </p:sp>
      <p:sp>
        <p:nvSpPr>
          <p:cNvPr id="4" name="內容版面配置區 3">
            <a:extLst>
              <a:ext uri="{FF2B5EF4-FFF2-40B4-BE49-F238E27FC236}">
                <a16:creationId xmlns:a16="http://schemas.microsoft.com/office/drawing/2014/main" id="{11CFDB8E-3A48-2128-5B36-F2EA5534B80A}"/>
              </a:ext>
            </a:extLst>
          </p:cNvPr>
          <p:cNvSpPr>
            <a:spLocks noGrp="1"/>
          </p:cNvSpPr>
          <p:nvPr>
            <p:ph sz="half" idx="2"/>
          </p:nvPr>
        </p:nvSpPr>
        <p:spPr/>
        <p:txBody>
          <a:bodyPr>
            <a:normAutofit lnSpcReduction="10000"/>
          </a:bodyPr>
          <a:lstStyle/>
          <a:p>
            <a:endParaRPr lang="zh-TW" altLang="en-US"/>
          </a:p>
        </p:txBody>
      </p:sp>
    </p:spTree>
    <p:extLst>
      <p:ext uri="{BB962C8B-B14F-4D97-AF65-F5344CB8AC3E}">
        <p14:creationId xmlns:p14="http://schemas.microsoft.com/office/powerpoint/2010/main" val="365132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F010A0F-1A90-DD19-5092-9219C93655E0}"/>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9445F7C-D139-21E7-ED56-D33761F0D4D2}"/>
              </a:ext>
            </a:extLst>
          </p:cNvPr>
          <p:cNvPicPr>
            <a:picLocks noGrp="1" noChangeAspect="1"/>
          </p:cNvPicPr>
          <p:nvPr>
            <p:ph idx="1"/>
          </p:nvPr>
        </p:nvPicPr>
        <p:blipFill>
          <a:blip r:embed="rId2"/>
          <a:stretch>
            <a:fillRect/>
          </a:stretch>
        </p:blipFill>
        <p:spPr>
          <a:xfrm>
            <a:off x="1131084" y="1825625"/>
            <a:ext cx="9929831" cy="4351338"/>
          </a:xfrm>
        </p:spPr>
      </p:pic>
    </p:spTree>
    <p:extLst>
      <p:ext uri="{BB962C8B-B14F-4D97-AF65-F5344CB8AC3E}">
        <p14:creationId xmlns:p14="http://schemas.microsoft.com/office/powerpoint/2010/main" val="373297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6B3E47-B328-11D3-1418-4368D4B3781D}"/>
              </a:ext>
            </a:extLst>
          </p:cNvPr>
          <p:cNvSpPr>
            <a:spLocks noGrp="1"/>
          </p:cNvSpPr>
          <p:nvPr>
            <p:ph type="title"/>
          </p:nvPr>
        </p:nvSpPr>
        <p:spPr/>
        <p:txBody>
          <a:bodyPr/>
          <a:lstStyle/>
          <a:p>
            <a:r>
              <a:rPr lang="en-US" altLang="zh-TW" dirty="0"/>
              <a:t>LOOKING FOR PATTERNS - PATTERN RECOGNITION</a:t>
            </a:r>
            <a:endParaRPr lang="zh-TW" altLang="en-US" dirty="0"/>
          </a:p>
        </p:txBody>
      </p:sp>
      <p:sp>
        <p:nvSpPr>
          <p:cNvPr id="3" name="內容版面配置區 2">
            <a:extLst>
              <a:ext uri="{FF2B5EF4-FFF2-40B4-BE49-F238E27FC236}">
                <a16:creationId xmlns:a16="http://schemas.microsoft.com/office/drawing/2014/main" id="{44C20C89-83A9-2000-ADE0-D3DE56433B09}"/>
              </a:ext>
            </a:extLst>
          </p:cNvPr>
          <p:cNvSpPr>
            <a:spLocks noGrp="1"/>
          </p:cNvSpPr>
          <p:nvPr>
            <p:ph sz="half" idx="1"/>
          </p:nvPr>
        </p:nvSpPr>
        <p:spPr/>
        <p:txBody>
          <a:bodyPr>
            <a:normAutofit/>
          </a:bodyPr>
          <a:lstStyle/>
          <a:p>
            <a:r>
              <a:rPr lang="en-US" altLang="zh-TW" dirty="0"/>
              <a:t>Pattern recognition, which enables Als to find answers within huge quantities of data, is one of the most versatile tools in machine learning.</a:t>
            </a:r>
          </a:p>
        </p:txBody>
      </p:sp>
      <p:sp>
        <p:nvSpPr>
          <p:cNvPr id="4" name="內容版面配置區 3">
            <a:extLst>
              <a:ext uri="{FF2B5EF4-FFF2-40B4-BE49-F238E27FC236}">
                <a16:creationId xmlns:a16="http://schemas.microsoft.com/office/drawing/2014/main" id="{327FC282-48F2-7D59-A7FE-7CA3FE62D4AB}"/>
              </a:ext>
            </a:extLst>
          </p:cNvPr>
          <p:cNvSpPr>
            <a:spLocks noGrp="1"/>
          </p:cNvSpPr>
          <p:nvPr>
            <p:ph sz="half" idx="2"/>
          </p:nvPr>
        </p:nvSpPr>
        <p:spPr/>
        <p:txBody>
          <a:bodyPr>
            <a:normAutofit/>
          </a:bodyPr>
          <a:lstStyle/>
          <a:p>
            <a:r>
              <a:rPr lang="en-US" altLang="zh-TW" dirty="0"/>
              <a:t>Pattern recognition can involve finding and sorting data into defined classes or grouping similar data more loosely into “clusters”</a:t>
            </a:r>
          </a:p>
          <a:p>
            <a:r>
              <a:rPr lang="en-US" altLang="zh-TW" dirty="0"/>
              <a:t>It can also be used to identify how changing the inputs within an Al model will affect outputs, which is known as “regression.”</a:t>
            </a:r>
            <a:endParaRPr lang="zh-TW" altLang="en-US" dirty="0"/>
          </a:p>
          <a:p>
            <a:endParaRPr lang="zh-TW" altLang="en-US" dirty="0"/>
          </a:p>
        </p:txBody>
      </p:sp>
    </p:spTree>
    <p:extLst>
      <p:ext uri="{BB962C8B-B14F-4D97-AF65-F5344CB8AC3E}">
        <p14:creationId xmlns:p14="http://schemas.microsoft.com/office/powerpoint/2010/main" val="3968106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AE6F6F-177B-62BD-A02F-52AC9518E145}"/>
              </a:ext>
            </a:extLst>
          </p:cNvPr>
          <p:cNvSpPr>
            <a:spLocks noGrp="1"/>
          </p:cNvSpPr>
          <p:nvPr>
            <p:ph type="title"/>
          </p:nvPr>
        </p:nvSpPr>
        <p:spPr/>
        <p:txBody>
          <a:bodyPr/>
          <a:lstStyle/>
          <a:p>
            <a:r>
              <a:rPr lang="en-US" altLang="zh-TW" dirty="0"/>
              <a:t>YES OR NO? - DECISION TREES</a:t>
            </a:r>
            <a:endParaRPr lang="zh-TW" altLang="en-US" dirty="0"/>
          </a:p>
        </p:txBody>
      </p:sp>
      <p:sp>
        <p:nvSpPr>
          <p:cNvPr id="3" name="內容版面配置區 2">
            <a:extLst>
              <a:ext uri="{FF2B5EF4-FFF2-40B4-BE49-F238E27FC236}">
                <a16:creationId xmlns:a16="http://schemas.microsoft.com/office/drawing/2014/main" id="{72FB0578-93E2-FA46-0B29-458FCED7D137}"/>
              </a:ext>
            </a:extLst>
          </p:cNvPr>
          <p:cNvSpPr>
            <a:spLocks noGrp="1"/>
          </p:cNvSpPr>
          <p:nvPr>
            <p:ph sz="half" idx="1"/>
          </p:nvPr>
        </p:nvSpPr>
        <p:spPr/>
        <p:txBody>
          <a:bodyPr>
            <a:normAutofit fontScale="92500" lnSpcReduction="20000"/>
          </a:bodyPr>
          <a:lstStyle/>
          <a:p>
            <a:r>
              <a:rPr lang="en-US" altLang="zh-TW" dirty="0"/>
              <a:t>A decision tree is a model of the decision-making process used by Als.</a:t>
            </a:r>
          </a:p>
          <a:p>
            <a:r>
              <a:rPr lang="en-US" altLang="zh-TW" dirty="0"/>
              <a:t>One kind of decision tree is the "classification tree."</a:t>
            </a:r>
          </a:p>
          <a:p>
            <a:r>
              <a:rPr lang="en-US" altLang="zh-TW" dirty="0"/>
              <a:t>By repeatedly posing yes/no questions, the Al splits the “root” (data set) into ever-smaller “branches” (subsets) that share particular features, until a single “leaf” (conclusion) is reached,  pinpointing a specific classification within the data.</a:t>
            </a:r>
            <a:endParaRPr lang="zh-TW" altLang="en-US" dirty="0"/>
          </a:p>
        </p:txBody>
      </p:sp>
      <p:pic>
        <p:nvPicPr>
          <p:cNvPr id="6" name="內容版面配置區 5">
            <a:extLst>
              <a:ext uri="{FF2B5EF4-FFF2-40B4-BE49-F238E27FC236}">
                <a16:creationId xmlns:a16="http://schemas.microsoft.com/office/drawing/2014/main" id="{A2AE7063-990E-12CF-70B3-F40E34192065}"/>
              </a:ext>
            </a:extLst>
          </p:cNvPr>
          <p:cNvPicPr>
            <a:picLocks noGrp="1" noChangeAspect="1"/>
          </p:cNvPicPr>
          <p:nvPr>
            <p:ph sz="half" idx="2"/>
          </p:nvPr>
        </p:nvPicPr>
        <p:blipFill>
          <a:blip r:embed="rId2"/>
          <a:stretch>
            <a:fillRect/>
          </a:stretch>
        </p:blipFill>
        <p:spPr>
          <a:xfrm>
            <a:off x="6483887" y="1825625"/>
            <a:ext cx="4558226" cy="4351338"/>
          </a:xfrm>
        </p:spPr>
      </p:pic>
    </p:spTree>
    <p:extLst>
      <p:ext uri="{BB962C8B-B14F-4D97-AF65-F5344CB8AC3E}">
        <p14:creationId xmlns:p14="http://schemas.microsoft.com/office/powerpoint/2010/main" val="252021800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2487</Words>
  <Application>Microsoft Office PowerPoint</Application>
  <PresentationFormat>寬螢幕</PresentationFormat>
  <Paragraphs>123</Paragraphs>
  <Slides>37</Slides>
  <Notes>0</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37</vt:i4>
      </vt:variant>
    </vt:vector>
  </HeadingPairs>
  <TitlesOfParts>
    <vt:vector size="42" baseType="lpstr">
      <vt:lpstr>標楷體</vt:lpstr>
      <vt:lpstr>Arial</vt:lpstr>
      <vt:lpstr>Calibri</vt:lpstr>
      <vt:lpstr>Calibri Light</vt:lpstr>
      <vt:lpstr>Office 佈景主題</vt:lpstr>
      <vt:lpstr>生成式AI技術與數位行銷人才養成班 人工智慧概論</vt:lpstr>
      <vt:lpstr>STATISTICAL ARTIFICIAL INTELLIGENCE</vt:lpstr>
      <vt:lpstr>TEACHING Als TO THINK - MACHINE LEARNING</vt:lpstr>
      <vt:lpstr>GAINING INSIGHT FROM DATA - DATA MINING</vt:lpstr>
      <vt:lpstr>TEACHING MATERIALS - TRAINING DATA</vt:lpstr>
      <vt:lpstr>GIVING DATA MEANING - FEATURES AND LABELS</vt:lpstr>
      <vt:lpstr>PowerPoint 簡報</vt:lpstr>
      <vt:lpstr>LOOKING FOR PATTERNS - PATTERN RECOGNITION</vt:lpstr>
      <vt:lpstr>YES OR NO? - DECISION TREES</vt:lpstr>
      <vt:lpstr>TYPES OF DATA - CLASSIFICATION</vt:lpstr>
      <vt:lpstr>THE LINE OF BEST FIT - REGRESSION</vt:lpstr>
      <vt:lpstr>GROUPING DATA - CLUSTERING</vt:lpstr>
      <vt:lpstr>THE ODD ONE OUT - ANOMALY DETECTION</vt:lpstr>
      <vt:lpstr>THE MOST LIKELY OUTCOME? - PREDICTIONS</vt:lpstr>
      <vt:lpstr>PowerPoint 簡報</vt:lpstr>
      <vt:lpstr>MACHINE LEARNING WITH "LABELED" DATA - SUPERVISED LEARNING</vt:lpstr>
      <vt:lpstr>PowerPoint 簡報</vt:lpstr>
      <vt:lpstr>PowerPoint 簡報</vt:lpstr>
      <vt:lpstr>LEARNING FROM FEEDBACK - REINFORCEMENT LEARNING</vt:lpstr>
      <vt:lpstr>WORKING TOGETHER - ENSEMBLE LEARNING</vt:lpstr>
      <vt:lpstr>THE Al BRAIN - ARTIFICIAL NEURAL NETWORKS</vt:lpstr>
      <vt:lpstr>NETWORK STRUCTURE - LAYERS</vt:lpstr>
      <vt:lpstr>PowerPoint 簡報</vt:lpstr>
      <vt:lpstr>ASSIGNING IMPORTANCE - WEIGHTING</vt:lpstr>
      <vt:lpstr>GOALS AND THRESHOLDS - BIAS</vt:lpstr>
      <vt:lpstr>MEASURING SUCCESS - COST FUNCTION</vt:lpstr>
      <vt:lpstr>IMPROVING PERFORMANCE - GRADIENT DESCENT</vt:lpstr>
      <vt:lpstr>REFINING THE MODEL - THE DELTA RULE</vt:lpstr>
      <vt:lpstr>A ONE-WAY NETWORK - FEEDFORWARD NEURAL NETWORKS</vt:lpstr>
      <vt:lpstr>FINE-TUNING DATA - BACKPROPAGATION</vt:lpstr>
      <vt:lpstr>STRUCTURED DATA - RECURRENT NEURAL NETWORKS</vt:lpstr>
      <vt:lpstr>PowerPoint 簡報</vt:lpstr>
      <vt:lpstr>BUILDING A BRAIN – DEEP LEARNING</vt:lpstr>
      <vt:lpstr>PowerPoint 簡報</vt:lpstr>
      <vt:lpstr>Al VS Al - Generative Adversarial Network</vt:lpstr>
      <vt:lpstr>PROCESSING VISUAL DATA - CONVOLUTIONAL NEURAL NETWORKS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生成式AI技術與數位行銷人才養成班 人工智慧概論</dc:title>
  <dc:creator>謝欽旭</dc:creator>
  <cp:lastModifiedBy>謝欽旭</cp:lastModifiedBy>
  <cp:revision>63</cp:revision>
  <dcterms:created xsi:type="dcterms:W3CDTF">2025-04-17T13:19:43Z</dcterms:created>
  <dcterms:modified xsi:type="dcterms:W3CDTF">2025-05-08T08:57:53Z</dcterms:modified>
</cp:coreProperties>
</file>